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5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291" r:id="rId3"/>
    <p:sldId id="292" r:id="rId4"/>
    <p:sldId id="294" r:id="rId5"/>
    <p:sldId id="290" r:id="rId6"/>
    <p:sldId id="258" r:id="rId7"/>
    <p:sldId id="259" r:id="rId8"/>
    <p:sldId id="260" r:id="rId9"/>
    <p:sldId id="261" r:id="rId10"/>
    <p:sldId id="262" r:id="rId11"/>
    <p:sldId id="264" r:id="rId12"/>
    <p:sldId id="265" r:id="rId13"/>
    <p:sldId id="266" r:id="rId14"/>
    <p:sldId id="269" r:id="rId15"/>
    <p:sldId id="271" r:id="rId16"/>
    <p:sldId id="272" r:id="rId17"/>
    <p:sldId id="273" r:id="rId18"/>
    <p:sldId id="275" r:id="rId19"/>
    <p:sldId id="362" r:id="rId20"/>
    <p:sldId id="281" r:id="rId21"/>
    <p:sldId id="284" r:id="rId22"/>
    <p:sldId id="285" r:id="rId23"/>
    <p:sldId id="363" r:id="rId24"/>
    <p:sldId id="365" r:id="rId25"/>
    <p:sldId id="364" r:id="rId26"/>
    <p:sldId id="306" r:id="rId27"/>
    <p:sldId id="307" r:id="rId28"/>
    <p:sldId id="309" r:id="rId29"/>
    <p:sldId id="366" r:id="rId30"/>
    <p:sldId id="367" r:id="rId31"/>
    <p:sldId id="316" r:id="rId32"/>
    <p:sldId id="317" r:id="rId33"/>
    <p:sldId id="318" r:id="rId34"/>
    <p:sldId id="323" r:id="rId35"/>
    <p:sldId id="325" r:id="rId36"/>
    <p:sldId id="326" r:id="rId37"/>
    <p:sldId id="328" r:id="rId38"/>
    <p:sldId id="329" r:id="rId39"/>
    <p:sldId id="330" r:id="rId40"/>
    <p:sldId id="334" r:id="rId41"/>
    <p:sldId id="336" r:id="rId42"/>
    <p:sldId id="337" r:id="rId43"/>
    <p:sldId id="338" r:id="rId44"/>
    <p:sldId id="339" r:id="rId45"/>
    <p:sldId id="371" r:id="rId46"/>
    <p:sldId id="372" r:id="rId47"/>
    <p:sldId id="373" r:id="rId48"/>
    <p:sldId id="342" r:id="rId49"/>
    <p:sldId id="343" r:id="rId50"/>
    <p:sldId id="346" r:id="rId51"/>
    <p:sldId id="368" r:id="rId52"/>
    <p:sldId id="350" r:id="rId53"/>
    <p:sldId id="351" r:id="rId54"/>
    <p:sldId id="356" r:id="rId55"/>
    <p:sldId id="357" r:id="rId56"/>
    <p:sldId id="369" r:id="rId57"/>
    <p:sldId id="370" r:id="rId58"/>
    <p:sldId id="359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6699"/>
    <a:srgbClr val="00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98" autoAdjust="0"/>
    <p:restoredTop sz="94660"/>
  </p:normalViewPr>
  <p:slideViewPr>
    <p:cSldViewPr>
      <p:cViewPr varScale="1">
        <p:scale>
          <a:sx n="81" d="100"/>
          <a:sy n="81" d="100"/>
        </p:scale>
        <p:origin x="-221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A26D-6BC3-4358-A646-AEDF85031D96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612F72-B2D8-4F9C-B36D-8BF7296C89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AA5D4B17-4DD2-4649-A8F0-67F2D94BA49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773E88-31FE-46C7-93F0-3A11715A627E}" type="slidenum">
              <a:rPr lang="en-US" smtClean="0">
                <a:latin typeface="Arial" pitchFamily="34" charset="0"/>
              </a:rPr>
              <a:pPr>
                <a:defRPr/>
              </a:pPr>
              <a:t>11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62BF7F92-C0D0-492E-BA05-E1A9E3A6B6ED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12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AA59F9F2-FDE6-4F9D-9183-5727A113B6B2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0" hangingPunct="0"/>
              <a:t>13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3ED05DD-DEF3-4CE3-9C07-D00682EDFFF9}" type="slidenum">
              <a:rPr lang="en-US"/>
              <a:pPr/>
              <a:t>14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083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31676DB-4215-435C-9E92-91043F619A5C}" type="slidenum">
              <a:rPr lang="en-US" smtClean="0">
                <a:latin typeface="Arial" pitchFamily="34" charset="0"/>
              </a:rPr>
              <a:pPr>
                <a:defRPr/>
              </a:pPr>
              <a:t>15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E4DEDD4-0DE7-4E97-8BFF-5C35F95D3750}" type="slidenum">
              <a:rPr lang="en-US" smtClean="0">
                <a:latin typeface="Arial" pitchFamily="34" charset="0"/>
              </a:rPr>
              <a:pPr>
                <a:defRPr/>
              </a:pPr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80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5956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56F5B7-5A09-46D5-AEC1-5062F3B1E567}" type="slidenum">
              <a:rPr lang="en-US" smtClean="0">
                <a:latin typeface="Arial" pitchFamily="34" charset="0"/>
              </a:rPr>
              <a:pPr>
                <a:defRPr/>
              </a:pPr>
              <a:t>18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52976-75CA-43AF-9DFA-2CD79952AC78}" type="slidenum">
              <a:rPr lang="en-US"/>
              <a:pPr/>
              <a:t>20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hangingPunct="0"/>
            <a:fld id="{796B00AF-98EE-4315-BAB7-5810D7FBE493}" type="slidenum">
              <a:rPr lang="en-US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pPr eaLnBrk="0" hangingPunct="0"/>
              <a:t>21</a:t>
            </a:fld>
            <a:endParaRPr lang="en-US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51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D7D87D6-ECB7-4532-80EE-A9EAC5ACF604}" type="slidenum">
              <a:rPr lang="en-US" smtClean="0">
                <a:latin typeface="Arial" pitchFamily="34" charset="0"/>
              </a:rPr>
              <a:pPr>
                <a:defRPr/>
              </a:pPr>
              <a:t>22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02415-282D-4BD3-8118-4AF6BE04FABC}" type="slidenum">
              <a:rPr lang="en-US" smtClean="0">
                <a:latin typeface="Arial" pitchFamily="34" charset="0"/>
              </a:rPr>
              <a:pPr>
                <a:defRPr/>
              </a:pPr>
              <a:t>23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2D02415-282D-4BD3-8118-4AF6BE04FABC}" type="slidenum">
              <a:rPr lang="en-US" smtClean="0">
                <a:latin typeface="Arial" pitchFamily="34" charset="0"/>
              </a:rPr>
              <a:pPr>
                <a:defRPr/>
              </a:pPr>
              <a:t>24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41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10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C7B4C3C-F28E-49D9-8B5E-00124AA46844}" type="slidenum">
              <a:rPr lang="en-US" smtClean="0">
                <a:latin typeface="Arial" pitchFamily="34" charset="0"/>
              </a:rPr>
              <a:pPr>
                <a:defRPr/>
              </a:pPr>
              <a:t>25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AA5D4B17-4DD2-4649-A8F0-67F2D94BA49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26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9DA355-8CB6-4DE0-A86C-BDC547ED8CCB}" type="slidenum">
              <a:rPr lang="en-US" smtClean="0">
                <a:latin typeface="Arial" pitchFamily="34" charset="0"/>
              </a:rPr>
              <a:pPr>
                <a:defRPr/>
              </a:pPr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25A859B1-26FC-43E6-AD87-AF981C9FBDC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28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8DCD4E-C890-4D3D-9310-A541CC72974A}" type="slidenum">
              <a:rPr lang="en-US" smtClean="0">
                <a:latin typeface="Arial" pitchFamily="34" charset="0"/>
              </a:rPr>
              <a:pPr>
                <a:defRPr/>
              </a:pPr>
              <a:t>29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541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822DDB-02B8-4586-A06D-F0DD25BC26A2}" type="slidenum">
              <a:rPr lang="en-US" smtClean="0">
                <a:latin typeface="Arial" pitchFamily="34" charset="0"/>
              </a:rPr>
              <a:pPr>
                <a:defRPr/>
              </a:pPr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F0EE62-607D-48B9-B50C-8F3F4A904DA1}" type="slidenum">
              <a:rPr lang="en-US"/>
              <a:pPr/>
              <a:t>31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2798D2EC-DA86-48AF-8605-15A3CF0B102B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32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157FCD-1E87-4691-87DE-FA5BA4E8AE69}" type="slidenum">
              <a:rPr lang="en-US"/>
              <a:pPr/>
              <a:t>34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5A192640-8546-4C3D-9A89-B7F75D4E3C83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35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0790D-3580-4F1E-B30F-BE113938C71A}" type="slidenum">
              <a:rPr lang="en-US"/>
              <a:pPr/>
              <a:t>37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55855E1D-331D-4307-8E52-BDB13A6D0291}" type="slidenum">
              <a:rPr lang="en-US" sz="1200">
                <a:solidFill>
                  <a:srgbClr val="000000"/>
                </a:solidFill>
                <a:latin typeface="Calibri" pitchFamily="34" charset="0"/>
              </a:rPr>
              <a:pPr algn="r" eaLnBrk="0" hangingPunct="0"/>
              <a:t>39</a:t>
            </a:fld>
            <a:endParaRPr 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C3DF8E-8316-44DF-B916-3E04393C4A0D}" type="slidenum">
              <a:rPr lang="en-US"/>
              <a:pPr/>
              <a:t>40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FBB589A2-EB46-43D0-AD8F-8FDB109A6382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41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AA5D4B17-4DD2-4649-A8F0-67F2D94BA49F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42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85D091-C6CE-4378-A0D2-179D631D9A77}" type="slidenum">
              <a:rPr lang="en-US"/>
              <a:pPr/>
              <a:t>43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D59CDBD3-3CA3-48F0-98F0-182B5C6D63E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44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D59CDBD3-3CA3-48F0-98F0-182B5C6D63E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D59CDBD3-3CA3-48F0-98F0-182B5C6D63E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D59CDBD3-3CA3-48F0-98F0-182B5C6D63E8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9C10D-077D-4A6E-B7B2-64E464810F8A}" type="slidenum">
              <a:rPr lang="en-US"/>
              <a:pPr/>
              <a:t>48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5C091C3F-34E4-4641-9FBF-C9CD525FC205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49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CE4E7B6-6F71-4293-969A-DB8660AFF5F0}" type="slidenum">
              <a:rPr lang="en-US" smtClean="0">
                <a:latin typeface="Arial" pitchFamily="34" charset="0"/>
              </a:rPr>
              <a:pPr>
                <a:defRPr/>
              </a:pPr>
              <a:t>52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D9C10D-077D-4A6E-B7B2-64E464810F8A}" type="slidenum">
              <a:rPr lang="en-US"/>
              <a:pPr/>
              <a:t>53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B2FB53-861F-4CC5-9C5F-D02B324A90EE}" type="slidenum">
              <a:rPr lang="en-US"/>
              <a:pPr/>
              <a:t>54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CDAC1477-8821-4674-816E-A6A6DE458B2A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55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CDAC1477-8821-4674-816E-A6A6DE458B2A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56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CDAC1477-8821-4674-816E-A6A6DE458B2A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57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359DC2-2348-4B65-9F90-D222C22B2C7D}" type="slidenum">
              <a:rPr lang="en-US" sz="1200" kern="1200">
                <a:solidFill>
                  <a:srgbClr val="000000"/>
                </a:solidFill>
                <a:latin typeface="Arial" charset="0"/>
                <a:ea typeface="Osaka" pitchFamily="28" charset="-128"/>
                <a:cs typeface="Arial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 kern="1200">
              <a:solidFill>
                <a:srgbClr val="000000"/>
              </a:solidFill>
              <a:latin typeface="Arial" charset="0"/>
              <a:ea typeface="Osaka" pitchFamily="28" charset="-128"/>
              <a:cs typeface="Arial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25B6D03-3104-4793-9578-E0FE761A28F6}" type="slidenum">
              <a:rPr lang="en-US" smtClean="0">
                <a:latin typeface="Arial" pitchFamily="34" charset="0"/>
              </a:rPr>
              <a:pPr>
                <a:defRPr/>
              </a:pPr>
              <a:t>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eaLnBrk="0" hangingPunct="0">
              <a:defRPr/>
            </a:pPr>
            <a:fld id="{215F6551-1FA9-4D2B-8C14-BA57F797F617}" type="slidenum">
              <a:rPr lang="en-US" smtClean="0">
                <a:solidFill>
                  <a:srgbClr val="000000"/>
                </a:solidFill>
                <a:latin typeface="Arial" pitchFamily="34" charset="0"/>
              </a:rPr>
              <a:pPr eaLnBrk="0" hangingPunct="0">
                <a:defRPr/>
              </a:pPr>
              <a:t>7</a:t>
            </a:fld>
            <a:endParaRPr lang="en-US" smtClean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1800" b="1" dirty="0" smtClean="0">
                <a:solidFill>
                  <a:srgbClr val="CC0000"/>
                </a:solidFill>
                <a:cs typeface="+mn-cs"/>
              </a:rPr>
              <a:t>This scored shaft was repaired by machining.</a:t>
            </a:r>
          </a:p>
          <a:p>
            <a:pPr>
              <a:defRPr/>
            </a:pPr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CDC5049-BAC5-4641-99F9-F6C3D3FBF85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AB983-913A-4C1E-9183-13E963BDCED4}" type="datetimeFigureOut">
              <a:rPr lang="ru-RU" smtClean="0"/>
              <a:pPr/>
              <a:t>10.06.2011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887A8-587E-46AB-A98F-9CC03EF9016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11" Type="http://schemas.openxmlformats.org/officeDocument/2006/relationships/image" Target="../media/image48.png"/><Relationship Id="rId5" Type="http://schemas.openxmlformats.org/officeDocument/2006/relationships/image" Target="../media/image43.jpe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23.png"/><Relationship Id="rId4" Type="http://schemas.openxmlformats.org/officeDocument/2006/relationships/image" Target="../media/image57.jpe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5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wmf"/><Relationship Id="rId5" Type="http://schemas.openxmlformats.org/officeDocument/2006/relationships/image" Target="../media/image22.png"/><Relationship Id="rId4" Type="http://schemas.openxmlformats.org/officeDocument/2006/relationships/image" Target="../media/image8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3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8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1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wmf"/><Relationship Id="rId5" Type="http://schemas.openxmlformats.org/officeDocument/2006/relationships/image" Target="../media/image96.wmf"/><Relationship Id="rId10" Type="http://schemas.openxmlformats.org/officeDocument/2006/relationships/image" Target="../media/image18.png"/><Relationship Id="rId4" Type="http://schemas.openxmlformats.org/officeDocument/2006/relationships/image" Target="../media/image95.wmf"/><Relationship Id="rId9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0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7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9.jpeg"/><Relationship Id="rId7" Type="http://schemas.openxmlformats.org/officeDocument/2006/relationships/image" Target="../media/image112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wmf"/><Relationship Id="rId5" Type="http://schemas.openxmlformats.org/officeDocument/2006/relationships/image" Target="../media/image110.wmf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3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7.pn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8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3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139.png"/><Relationship Id="rId4" Type="http://schemas.openxmlformats.org/officeDocument/2006/relationships/image" Target="../media/image1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42.png"/><Relationship Id="rId7" Type="http://schemas.openxmlformats.org/officeDocument/2006/relationships/image" Target="../media/image14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jpeg"/><Relationship Id="rId3" Type="http://schemas.openxmlformats.org/officeDocument/2006/relationships/image" Target="../media/image145.jpeg"/><Relationship Id="rId7" Type="http://schemas.openxmlformats.org/officeDocument/2006/relationships/image" Target="../media/image149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10" Type="http://schemas.openxmlformats.org/officeDocument/2006/relationships/image" Target="../media/image23.png"/><Relationship Id="rId4" Type="http://schemas.openxmlformats.org/officeDocument/2006/relationships/image" Target="../media/image146.jpeg"/><Relationship Id="rId9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3" Type="http://schemas.openxmlformats.org/officeDocument/2006/relationships/image" Target="../media/image154.png"/><Relationship Id="rId7" Type="http://schemas.openxmlformats.org/officeDocument/2006/relationships/image" Target="../media/image15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8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1876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26" descr="ENEC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740" y="1340768"/>
            <a:ext cx="5180340" cy="967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892" y="2996952"/>
            <a:ext cx="9144892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699792" y="4653136"/>
            <a:ext cx="5616624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861742" y="2996952"/>
            <a:ext cx="2267744" cy="11521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87313" y="1597968"/>
            <a:ext cx="9144000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000" b="1" dirty="0" err="1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ДюрАллой</a:t>
            </a:r>
            <a:r>
              <a:rPr lang="ru-RU" sz="30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может использоваться для восстановления</a:t>
            </a:r>
            <a:r>
              <a:rPr lang="en-US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:</a:t>
            </a:r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	</a:t>
            </a:r>
            <a:r>
              <a:rPr lang="ru-RU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поврежденных</a:t>
            </a:r>
            <a:r>
              <a:rPr lang="en-US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шпоночных пазов</a:t>
            </a:r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/>
            </a:r>
            <a:b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</a:br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	</a:t>
            </a:r>
            <a:r>
              <a:rPr lang="ru-RU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сорванной резьбы</a:t>
            </a:r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/>
            </a:r>
            <a:b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</a:br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	</a:t>
            </a:r>
            <a:r>
              <a:rPr lang="ru-RU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изношенных гидроцилиндров</a:t>
            </a:r>
            <a:r>
              <a:rPr lang="en-US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</a:p>
          <a:p>
            <a:pPr defTabSz="406400" eaLnBrk="0" hangingPunct="0"/>
            <a:endParaRPr lang="en-US" sz="3000" dirty="0" smtClean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en-US" sz="3000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	</a:t>
            </a:r>
            <a:r>
              <a:rPr lang="ru-RU" sz="30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и тысячи других видов ремонта</a:t>
            </a:r>
            <a:r>
              <a:rPr lang="en-US" sz="30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!</a:t>
            </a:r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116632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ДюрАллой</a:t>
            </a:r>
            <a:endParaRPr lang="ru-RU" sz="4400" i="1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2" descr="SpeedAll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47609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3225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447800"/>
            <a:ext cx="2476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Text Box 8"/>
          <p:cNvSpPr txBox="1">
            <a:spLocks noChangeArrowheads="1"/>
          </p:cNvSpPr>
          <p:nvPr/>
        </p:nvSpPr>
        <p:spPr bwMode="auto">
          <a:xfrm>
            <a:off x="2209800" y="1676400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Быстрое и надежное восстановление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  <a:p>
            <a:pPr algn="ctr" eaLnBrk="0" hangingPunct="0"/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26632" name="Text Box 9"/>
          <p:cNvSpPr txBox="1">
            <a:spLocks noChangeArrowheads="1"/>
          </p:cNvSpPr>
          <p:nvPr/>
        </p:nvSpPr>
        <p:spPr bwMode="auto">
          <a:xfrm>
            <a:off x="762000" y="2667000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Трубы, цистерны, радиаторы, поддоны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26633" name="Text Box 10"/>
          <p:cNvSpPr txBox="1">
            <a:spLocks noChangeArrowheads="1"/>
          </p:cNvSpPr>
          <p:nvPr/>
        </p:nvSpPr>
        <p:spPr bwMode="auto">
          <a:xfrm>
            <a:off x="1447800" y="5378450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Устраняет течь за минуты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26634" name="Text Box 11"/>
          <p:cNvSpPr txBox="1">
            <a:spLocks noChangeArrowheads="1"/>
          </p:cNvSpPr>
          <p:nvPr/>
        </p:nvSpPr>
        <p:spPr bwMode="auto">
          <a:xfrm>
            <a:off x="152400" y="4038600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«А-пакет»</a:t>
            </a:r>
          </a:p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Удобная упаковка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pic>
        <p:nvPicPr>
          <p:cNvPr id="26635" name="Picture 24" descr="bottom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91000" y="6078538"/>
            <a:ext cx="4670425" cy="93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4" descr="S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0"/>
            <a:ext cx="2984366" cy="82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86195" y="116632"/>
            <a:ext cx="3796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СпидАллой</a:t>
            </a:r>
            <a:endParaRPr lang="ru-RU" sz="4400" i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3" descr="scan0020"/>
          <p:cNvPicPr>
            <a:picLocks noChangeArrowheads="1"/>
          </p:cNvPicPr>
          <p:nvPr/>
        </p:nvPicPr>
        <p:blipFill>
          <a:blip r:embed="rId3" cstate="print"/>
          <a:srcRect l="1176" t="18073" b="28461"/>
          <a:stretch>
            <a:fillRect/>
          </a:stretch>
        </p:blipFill>
        <p:spPr bwMode="auto">
          <a:xfrm>
            <a:off x="4715102" y="1270002"/>
            <a:ext cx="4427537" cy="192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7" descr="scan0021"/>
          <p:cNvPicPr>
            <a:picLocks noChangeAspect="1" noChangeArrowheads="1"/>
          </p:cNvPicPr>
          <p:nvPr/>
        </p:nvPicPr>
        <p:blipFill>
          <a:blip r:embed="rId4" cstate="print"/>
          <a:srcRect t="4388"/>
          <a:stretch>
            <a:fillRect/>
          </a:stretch>
        </p:blipFill>
        <p:spPr bwMode="auto">
          <a:xfrm>
            <a:off x="5486400" y="4941888"/>
            <a:ext cx="295592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5" descr="Pipe Elow"/>
          <p:cNvPicPr>
            <a:picLocks noChangeArrowheads="1"/>
          </p:cNvPicPr>
          <p:nvPr/>
        </p:nvPicPr>
        <p:blipFill>
          <a:blip r:embed="rId5" cstate="print"/>
          <a:srcRect t="22437" r="23116" b="32362"/>
          <a:stretch>
            <a:fillRect/>
          </a:stretch>
        </p:blipFill>
        <p:spPr bwMode="auto">
          <a:xfrm>
            <a:off x="4706938" y="3259138"/>
            <a:ext cx="44370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3" descr="bar"/>
          <p:cNvPicPr>
            <a:picLocks noChangeAspect="1" noChangeArrowheads="1"/>
          </p:cNvPicPr>
          <p:nvPr/>
        </p:nvPicPr>
        <p:blipFill>
          <a:blip r:embed="rId6" cstate="print"/>
          <a:srcRect r="13751"/>
          <a:stretch>
            <a:fillRect/>
          </a:stretch>
        </p:blipFill>
        <p:spPr bwMode="auto">
          <a:xfrm>
            <a:off x="4191000" y="4940300"/>
            <a:ext cx="4953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3" descr="bar"/>
          <p:cNvPicPr>
            <a:picLocks noChangeAspect="1" noChangeArrowheads="1"/>
          </p:cNvPicPr>
          <p:nvPr/>
        </p:nvPicPr>
        <p:blipFill>
          <a:blip r:embed="rId6" cstate="print"/>
          <a:srcRect r="13751"/>
          <a:stretch>
            <a:fillRect/>
          </a:stretch>
        </p:blipFill>
        <p:spPr bwMode="auto">
          <a:xfrm>
            <a:off x="4220028" y="3070225"/>
            <a:ext cx="4953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window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7" name="Rectangle 3"/>
          <p:cNvSpPr>
            <a:spLocks noChangeArrowheads="1"/>
          </p:cNvSpPr>
          <p:nvPr/>
        </p:nvSpPr>
        <p:spPr bwMode="auto">
          <a:xfrm>
            <a:off x="-2286000" y="21336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BBE0E3"/>
              </a:solidFill>
              <a:ea typeface="Osaka"/>
              <a:cs typeface="Osaka"/>
            </a:endParaRPr>
          </a:p>
        </p:txBody>
      </p:sp>
      <p:sp>
        <p:nvSpPr>
          <p:cNvPr id="27659" name="Rectangle 2"/>
          <p:cNvSpPr>
            <a:spLocks noChangeArrowheads="1"/>
          </p:cNvSpPr>
          <p:nvPr/>
        </p:nvSpPr>
        <p:spPr bwMode="auto">
          <a:xfrm>
            <a:off x="3810000" y="228600"/>
            <a:ext cx="662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en-US" sz="1600" b="1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The Leak Extinguisher</a:t>
            </a:r>
            <a:endParaRPr lang="en-US" sz="16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7660" name="Rectangle 2"/>
          <p:cNvSpPr>
            <a:spLocks noChangeArrowheads="1"/>
          </p:cNvSpPr>
          <p:nvPr/>
        </p:nvSpPr>
        <p:spPr bwMode="auto">
          <a:xfrm>
            <a:off x="200025" y="1349375"/>
            <a:ext cx="4752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Ремонт за несколько минут. </a:t>
            </a:r>
          </a:p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Через час оборудование готово к работе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7661" name="Rectangle 2"/>
          <p:cNvSpPr>
            <a:spLocks noChangeArrowheads="1"/>
          </p:cNvSpPr>
          <p:nvPr/>
        </p:nvSpPr>
        <p:spPr bwMode="auto">
          <a:xfrm>
            <a:off x="200025" y="3124200"/>
            <a:ext cx="444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СпидАллой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может применяться на сложных деталях и неровных поверхностях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7662" name="Rectangle 2"/>
          <p:cNvSpPr>
            <a:spLocks noChangeArrowheads="1"/>
          </p:cNvSpPr>
          <p:nvPr/>
        </p:nvSpPr>
        <p:spPr bwMode="auto">
          <a:xfrm>
            <a:off x="195263" y="5029200"/>
            <a:ext cx="5062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Уникальная «А-упаковка» делает </a:t>
            </a:r>
            <a:r>
              <a:rPr lang="ru-RU" sz="20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привенение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быстрым и легким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.  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lnSpc>
                <a:spcPts val="2000"/>
              </a:lnSpc>
            </a:pP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Неограниченный срок годности.</a:t>
            </a:r>
          </a:p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Всегда готов к использованию.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116632"/>
            <a:ext cx="37962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СпидАллой</a:t>
            </a:r>
            <a:endParaRPr lang="ru-RU" sz="4400" i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ide 11-2.jpg"/>
          <p:cNvPicPr>
            <a:picLocks noChangeAspect="1"/>
          </p:cNvPicPr>
          <p:nvPr/>
        </p:nvPicPr>
        <p:blipFill>
          <a:blip r:embed="rId3" cstate="print"/>
          <a:srcRect l="4976" t="2381"/>
          <a:stretch>
            <a:fillRect/>
          </a:stretch>
        </p:blipFill>
        <p:spPr>
          <a:xfrm>
            <a:off x="-60089" y="1324428"/>
            <a:ext cx="2839565" cy="1828800"/>
          </a:xfrm>
          <a:prstGeom prst="rect">
            <a:avLst/>
          </a:prstGeom>
        </p:spPr>
      </p:pic>
      <p:pic>
        <p:nvPicPr>
          <p:cNvPr id="17" name="Picture 16" descr="Slide 11-3.jpg"/>
          <p:cNvPicPr>
            <a:picLocks noChangeAspect="1"/>
          </p:cNvPicPr>
          <p:nvPr/>
        </p:nvPicPr>
        <p:blipFill>
          <a:blip r:embed="rId4" cstate="print"/>
          <a:srcRect l="4746" t="1984"/>
          <a:stretch>
            <a:fillRect/>
          </a:stretch>
        </p:blipFill>
        <p:spPr>
          <a:xfrm>
            <a:off x="0" y="3214914"/>
            <a:ext cx="2781850" cy="1792512"/>
          </a:xfrm>
          <a:prstGeom prst="rect">
            <a:avLst/>
          </a:prstGeom>
        </p:spPr>
      </p:pic>
      <p:pic>
        <p:nvPicPr>
          <p:cNvPr id="15" name="Picture 14" descr="Slide 11-1.jpg"/>
          <p:cNvPicPr>
            <a:picLocks noChangeAspect="1"/>
          </p:cNvPicPr>
          <p:nvPr/>
        </p:nvPicPr>
        <p:blipFill>
          <a:blip r:embed="rId5" cstate="print"/>
          <a:srcRect r="967" b="38176"/>
          <a:stretch>
            <a:fillRect/>
          </a:stretch>
        </p:blipFill>
        <p:spPr>
          <a:xfrm>
            <a:off x="2833914" y="2514600"/>
            <a:ext cx="6310086" cy="3048000"/>
          </a:xfrm>
          <a:prstGeom prst="rect">
            <a:avLst/>
          </a:prstGeom>
        </p:spPr>
      </p:pic>
      <p:pic>
        <p:nvPicPr>
          <p:cNvPr id="28680" name="Picture 1046" descr="window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lide 11-4.jpg"/>
          <p:cNvPicPr>
            <a:picLocks noChangeAspect="1"/>
          </p:cNvPicPr>
          <p:nvPr/>
        </p:nvPicPr>
        <p:blipFill>
          <a:blip r:embed="rId7" cstate="print"/>
          <a:srcRect t="1743" r="12798" b="12157"/>
          <a:stretch>
            <a:fillRect/>
          </a:stretch>
        </p:blipFill>
        <p:spPr>
          <a:xfrm>
            <a:off x="2" y="5065486"/>
            <a:ext cx="2786741" cy="1792514"/>
          </a:xfrm>
          <a:prstGeom prst="rect">
            <a:avLst/>
          </a:prstGeom>
        </p:spPr>
      </p:pic>
      <p:pic>
        <p:nvPicPr>
          <p:cNvPr id="28676" name="Picture 3" descr="bar"/>
          <p:cNvPicPr>
            <a:picLocks noChangeAspect="1" noChangeArrowheads="1"/>
          </p:cNvPicPr>
          <p:nvPr/>
        </p:nvPicPr>
        <p:blipFill>
          <a:blip r:embed="rId8" cstate="print"/>
          <a:srcRect r="13751"/>
          <a:stretch>
            <a:fillRect/>
          </a:stretch>
        </p:blipFill>
        <p:spPr bwMode="auto">
          <a:xfrm>
            <a:off x="-317500" y="3048000"/>
            <a:ext cx="31083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2" name="Text Box 20"/>
          <p:cNvSpPr txBox="1">
            <a:spLocks noChangeArrowheads="1"/>
          </p:cNvSpPr>
          <p:nvPr/>
        </p:nvSpPr>
        <p:spPr bwMode="auto">
          <a:xfrm>
            <a:off x="3489325" y="1408113"/>
            <a:ext cx="930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28684" name="Picture 3" descr="bar"/>
          <p:cNvPicPr>
            <a:picLocks noChangeAspect="1" noChangeArrowheads="1"/>
          </p:cNvPicPr>
          <p:nvPr/>
        </p:nvPicPr>
        <p:blipFill>
          <a:blip r:embed="rId8" cstate="print"/>
          <a:srcRect r="13751"/>
          <a:stretch>
            <a:fillRect/>
          </a:stretch>
        </p:blipFill>
        <p:spPr bwMode="auto">
          <a:xfrm>
            <a:off x="-317500" y="4905375"/>
            <a:ext cx="3108325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 Box 45"/>
          <p:cNvSpPr txBox="1">
            <a:spLocks noChangeArrowheads="1"/>
          </p:cNvSpPr>
          <p:nvPr/>
        </p:nvSpPr>
        <p:spPr bwMode="auto">
          <a:xfrm>
            <a:off x="2783904" y="1524000"/>
            <a:ext cx="6324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Ремонт трубы теперь не проблема, это просто как 1-2-3!</a:t>
            </a:r>
            <a:endParaRPr lang="en-US" dirty="0">
              <a:solidFill>
                <a:srgbClr val="0033CC"/>
              </a:solidFill>
              <a:ea typeface="Osaka"/>
              <a:cs typeface="Osaka"/>
            </a:endParaRPr>
          </a:p>
        </p:txBody>
      </p:sp>
      <p:sp>
        <p:nvSpPr>
          <p:cNvPr id="28686" name="Text Box 45"/>
          <p:cNvSpPr txBox="1">
            <a:spLocks noChangeArrowheads="1"/>
          </p:cNvSpPr>
          <p:nvPr/>
        </p:nvSpPr>
        <p:spPr bwMode="auto">
          <a:xfrm>
            <a:off x="2514600" y="5799138"/>
            <a:ext cx="632460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С системой </a:t>
            </a:r>
            <a:r>
              <a:rPr lang="en-US" b="1" dirty="0" err="1" smtClean="0">
                <a:latin typeface="Century Gothic" pitchFamily="34" charset="0"/>
                <a:ea typeface="Osaka"/>
                <a:cs typeface="Osaka"/>
              </a:rPr>
              <a:t>Metalclad</a:t>
            </a:r>
            <a:endParaRPr lang="en-US" dirty="0">
              <a:solidFill>
                <a:srgbClr val="0033CC"/>
              </a:solidFill>
              <a:ea typeface="Osaka"/>
              <a:cs typeface="Osaka"/>
            </a:endParaRPr>
          </a:p>
        </p:txBody>
      </p:sp>
      <p:pic>
        <p:nvPicPr>
          <p:cNvPr id="28679" name="Picture 3" descr="bar"/>
          <p:cNvPicPr>
            <a:picLocks noChangeAspect="1" noChangeArrowheads="1"/>
          </p:cNvPicPr>
          <p:nvPr/>
        </p:nvPicPr>
        <p:blipFill>
          <a:blip r:embed="rId9" cstate="print"/>
          <a:srcRect t="13751"/>
          <a:stretch>
            <a:fillRect/>
          </a:stretch>
        </p:blipFill>
        <p:spPr bwMode="auto">
          <a:xfrm>
            <a:off x="2667000" y="1324428"/>
            <a:ext cx="280988" cy="621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16632"/>
            <a:ext cx="34644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СпидАллой</a:t>
            </a:r>
            <a:endParaRPr lang="ru-RU" sz="4000" i="1" dirty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44" name="Picture 20" descr="CERAMALL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52240" name="Picture 16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608513"/>
            <a:ext cx="2476500" cy="1792287"/>
          </a:xfrm>
          <a:prstGeom prst="rect">
            <a:avLst/>
          </a:prstGeom>
          <a:noFill/>
        </p:spPr>
      </p:pic>
      <p:pic>
        <p:nvPicPr>
          <p:cNvPr id="52228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286000"/>
            <a:ext cx="2476500" cy="1792288"/>
          </a:xfrm>
          <a:prstGeom prst="rect">
            <a:avLst/>
          </a:prstGeom>
          <a:noFill/>
        </p:spPr>
      </p:pic>
      <p:pic>
        <p:nvPicPr>
          <p:cNvPr id="52229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1219200"/>
            <a:ext cx="2476500" cy="1792288"/>
          </a:xfrm>
          <a:prstGeom prst="rect">
            <a:avLst/>
          </a:prstGeom>
          <a:noFill/>
        </p:spPr>
      </p:pic>
      <p:pic>
        <p:nvPicPr>
          <p:cNvPr id="52230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2057400" y="1600200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Выдающаяся защита от коррозии и эрозии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57200" y="2543175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Наиболее современная полимерная система 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2233" name="Text Box 9"/>
          <p:cNvSpPr txBox="1">
            <a:spLocks noChangeArrowheads="1"/>
          </p:cNvSpPr>
          <p:nvPr/>
        </p:nvSpPr>
        <p:spPr bwMode="auto">
          <a:xfrm>
            <a:off x="1196050" y="52578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Доказанная эффективность!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2234" name="Text Box 10"/>
          <p:cNvSpPr txBox="1">
            <a:spLocks noChangeArrowheads="1"/>
          </p:cNvSpPr>
          <p:nvPr/>
        </p:nvSpPr>
        <p:spPr bwMode="auto">
          <a:xfrm>
            <a:off x="228600" y="3962400"/>
            <a:ext cx="182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Отличное связывание с поверхностью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2243" name="Picture 19" descr="bottom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6172200"/>
            <a:ext cx="8169275" cy="839788"/>
          </a:xfrm>
          <a:prstGeom prst="rect">
            <a:avLst/>
          </a:prstGeom>
          <a:noFill/>
        </p:spPr>
      </p:pic>
      <p:pic>
        <p:nvPicPr>
          <p:cNvPr id="15" name="Picture 5" descr="cermalloyCLCPAC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824" y="589856"/>
            <a:ext cx="3197901" cy="5348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0"/>
            <a:ext cx="72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СЛ+АС/СП+АС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1"/>
          <p:cNvPicPr>
            <a:picLocks noChangeAspect="1" noChangeArrowheads="1"/>
          </p:cNvPicPr>
          <p:nvPr/>
        </p:nvPicPr>
        <p:blipFill>
          <a:blip r:embed="rId3" cstate="print"/>
          <a:srcRect t="58656" r="57635" b="8586"/>
          <a:stretch>
            <a:fillRect/>
          </a:stretch>
        </p:blipFill>
        <p:spPr bwMode="auto">
          <a:xfrm>
            <a:off x="6184232" y="2089484"/>
            <a:ext cx="2943726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11"/>
          <p:cNvPicPr>
            <a:picLocks noChangeAspect="1" noChangeArrowheads="1"/>
          </p:cNvPicPr>
          <p:nvPr/>
        </p:nvPicPr>
        <p:blipFill>
          <a:blip r:embed="rId3" cstate="print"/>
          <a:srcRect l="52579" t="63133" b="2034"/>
          <a:stretch>
            <a:fillRect/>
          </a:stretch>
        </p:blipFill>
        <p:spPr bwMode="auto">
          <a:xfrm>
            <a:off x="2955758" y="2086276"/>
            <a:ext cx="3143629" cy="2678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4" descr="windo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11"/>
          <p:cNvPicPr>
            <a:picLocks noChangeAspect="1" noChangeArrowheads="1"/>
          </p:cNvPicPr>
          <p:nvPr/>
        </p:nvPicPr>
        <p:blipFill>
          <a:blip r:embed="rId3" cstate="print"/>
          <a:srcRect l="17255" r="11925" b="42741"/>
          <a:stretch>
            <a:fillRect/>
          </a:stretch>
        </p:blipFill>
        <p:spPr bwMode="auto">
          <a:xfrm>
            <a:off x="0" y="2084388"/>
            <a:ext cx="2814638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8" name="Text Box 45"/>
          <p:cNvSpPr txBox="1">
            <a:spLocks noChangeArrowheads="1"/>
          </p:cNvSpPr>
          <p:nvPr/>
        </p:nvSpPr>
        <p:spPr bwMode="auto">
          <a:xfrm>
            <a:off x="201613" y="1566863"/>
            <a:ext cx="6159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 smtClean="0">
                <a:latin typeface="Century Gothic" pitchFamily="34" charset="0"/>
                <a:ea typeface="Osaka"/>
                <a:cs typeface="Osaka"/>
              </a:rPr>
              <a:t>Ремонт теплообменника поврежденного жесткой водой</a:t>
            </a:r>
            <a:endParaRPr lang="en-US" sz="1600" b="1" dirty="0">
              <a:ea typeface="Osaka"/>
              <a:cs typeface="Osaka"/>
            </a:endParaRPr>
          </a:p>
        </p:txBody>
      </p:sp>
      <p:pic>
        <p:nvPicPr>
          <p:cNvPr id="33799" name="Picture 30" descr="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0" descr="b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42000" y="1776413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3" name="Text Box 9"/>
          <p:cNvSpPr txBox="1">
            <a:spLocks noChangeArrowheads="1"/>
          </p:cNvSpPr>
          <p:nvPr/>
        </p:nvSpPr>
        <p:spPr bwMode="auto">
          <a:xfrm>
            <a:off x="-106363" y="5145088"/>
            <a:ext cx="315436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Ремонт выполнен в 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en-US" sz="20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1994</a:t>
            </a:r>
          </a:p>
        </p:txBody>
      </p:sp>
      <p:sp>
        <p:nvSpPr>
          <p:cNvPr id="33804" name="Text Box 9"/>
          <p:cNvSpPr txBox="1">
            <a:spLocks noChangeArrowheads="1"/>
          </p:cNvSpPr>
          <p:nvPr/>
        </p:nvSpPr>
        <p:spPr bwMode="auto">
          <a:xfrm>
            <a:off x="5989638" y="5105400"/>
            <a:ext cx="31543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0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14 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лет </a:t>
            </a:r>
            <a:r>
              <a:rPr lang="ru-RU" sz="20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эксплуотации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!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33805" name="Text Box 9"/>
          <p:cNvSpPr txBox="1">
            <a:spLocks noChangeArrowheads="1"/>
          </p:cNvSpPr>
          <p:nvPr/>
        </p:nvSpPr>
        <p:spPr bwMode="auto">
          <a:xfrm>
            <a:off x="2941638" y="5122025"/>
            <a:ext cx="31543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Покрытие обновлено в 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2008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39279"/>
            <a:ext cx="72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СЛ+АС/СП+АС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87313" y="25908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>
              <a:defRPr/>
            </a:pP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 </a:t>
            </a:r>
            <a:r>
              <a:rPr lang="ru-RU" b="1" dirty="0" err="1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КерамАллой</a:t>
            </a:r>
            <a:r>
              <a:rPr lang="ru-RU" b="1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защищает от </a:t>
            </a:r>
            <a:r>
              <a:rPr lang="ru-RU" dirty="0" err="1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подпленочной</a:t>
            </a: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 коррозии</a:t>
            </a: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	</a:t>
            </a:r>
            <a:b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</a:b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		</a:t>
            </a:r>
          </a:p>
          <a:p>
            <a:pPr defTabSz="406400" eaLnBrk="0" hangingPunct="0">
              <a:buFont typeface="Wingdings" pitchFamily="2" charset="2"/>
              <a:buChar char="§"/>
              <a:defRPr/>
            </a:pP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	</a:t>
            </a: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адгезия к любому типу стали </a:t>
            </a:r>
            <a:r>
              <a:rPr lang="en-US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4,000 </a:t>
            </a: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psi </a:t>
            </a:r>
            <a:b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</a:b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	</a:t>
            </a:r>
            <a:b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</a:br>
            <a:endParaRPr lang="en-US" dirty="0">
              <a:solidFill>
                <a:schemeClr val="bg1"/>
              </a:solidFill>
              <a:latin typeface="Century Gothic" pitchFamily="28" charset="0"/>
              <a:ea typeface="Osaka" pitchFamily="28" charset="-128"/>
              <a:cs typeface="+mn-cs"/>
            </a:endParaRPr>
          </a:p>
          <a:p>
            <a:pPr indent="395288" defTabSz="406400" eaLnBrk="0" hangingPunct="0">
              <a:buFont typeface="Wingdings" pitchFamily="2" charset="2"/>
              <a:buChar char="§"/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если слой </a:t>
            </a:r>
            <a:r>
              <a:rPr lang="ru-RU" b="1" dirty="0" err="1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КерамАллой</a:t>
            </a:r>
            <a:r>
              <a:rPr lang="en-US" b="1" baseline="30000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®</a:t>
            </a:r>
            <a:r>
              <a:rPr lang="en-US" b="1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 </a:t>
            </a: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поврежден в процессе   </a:t>
            </a:r>
          </a:p>
          <a:p>
            <a:pPr indent="395288" defTabSz="406400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эксплуатации или удара, это не приведет к выходу </a:t>
            </a:r>
          </a:p>
          <a:p>
            <a:pPr indent="395288" defTabSz="406400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оборудования из строя</a:t>
            </a:r>
            <a: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/>
            </a:r>
            <a:br>
              <a:rPr lang="en-US" dirty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</a:br>
            <a:endParaRPr lang="en-US" dirty="0">
              <a:solidFill>
                <a:schemeClr val="bg1"/>
              </a:solidFill>
              <a:latin typeface="Century Gothic" pitchFamily="28" charset="0"/>
              <a:ea typeface="Osaka" pitchFamily="28" charset="-128"/>
              <a:cs typeface="+mn-cs"/>
            </a:endParaRPr>
          </a:p>
          <a:p>
            <a:pPr indent="395288" defTabSz="406400" eaLnBrk="0" hangingPunct="0">
              <a:buFont typeface="Wingdings" pitchFamily="28" charset="2"/>
              <a:buChar char="§"/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Позволяет легко устранять повреждения простым  </a:t>
            </a:r>
          </a:p>
          <a:p>
            <a:pPr indent="395288" defTabSz="406400" eaLnBrk="0" hangingPunct="0">
              <a:defRPr/>
            </a:pPr>
            <a:r>
              <a:rPr lang="ru-RU" dirty="0" smtClean="0">
                <a:solidFill>
                  <a:schemeClr val="bg1"/>
                </a:solidFill>
                <a:latin typeface="Century Gothic" pitchFamily="28" charset="0"/>
                <a:ea typeface="Osaka" pitchFamily="28" charset="-128"/>
                <a:cs typeface="+mn-cs"/>
              </a:rPr>
              <a:t>«подкрашиванием»</a:t>
            </a:r>
            <a:endParaRPr lang="en-US" dirty="0">
              <a:solidFill>
                <a:schemeClr val="bg1"/>
              </a:solidFill>
              <a:latin typeface="Century Gothic" pitchFamily="28" charset="0"/>
              <a:ea typeface="Osaka" pitchFamily="28" charset="-128"/>
              <a:cs typeface="+mn-cs"/>
            </a:endParaRPr>
          </a:p>
          <a:p>
            <a:pPr defTabSz="406400" eaLnBrk="0" hangingPunct="0">
              <a:defRPr/>
            </a:pPr>
            <a:endParaRPr lang="en-US" dirty="0">
              <a:solidFill>
                <a:schemeClr val="bg1"/>
              </a:solidFill>
              <a:latin typeface="Century Gothic" pitchFamily="28" charset="0"/>
              <a:ea typeface="Osaka" pitchFamily="28" charset="-128"/>
              <a:cs typeface="+mn-cs"/>
            </a:endParaRPr>
          </a:p>
          <a:p>
            <a:pPr defTabSz="406400" eaLnBrk="0" hangingPunct="0">
              <a:defRPr/>
            </a:pPr>
            <a:endParaRPr lang="en-US" dirty="0">
              <a:solidFill>
                <a:schemeClr val="bg1"/>
              </a:solidFill>
              <a:latin typeface="Century Gothic" pitchFamily="28" charset="0"/>
              <a:ea typeface="Osaka" pitchFamily="28" charset="-128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0"/>
            <a:ext cx="72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СЛ+АС/СП+АС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Aventis Chiller #2 0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1143000"/>
            <a:ext cx="2289175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5" descr="Aventis Chiller #2 00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3175000"/>
            <a:ext cx="2289175" cy="193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9" descr="scan0025"/>
          <p:cNvPicPr>
            <a:picLocks noChangeAspect="1" noChangeArrowheads="1"/>
          </p:cNvPicPr>
          <p:nvPr/>
        </p:nvPicPr>
        <p:blipFill>
          <a:blip r:embed="rId5" cstate="print"/>
          <a:srcRect b="7594"/>
          <a:stretch>
            <a:fillRect/>
          </a:stretch>
        </p:blipFill>
        <p:spPr bwMode="auto">
          <a:xfrm>
            <a:off x="4648200" y="5003800"/>
            <a:ext cx="22891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4" descr="Aventis Chiller #2 0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4825" y="1143000"/>
            <a:ext cx="22891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Aventis Chiller #2 0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4825" y="3182938"/>
            <a:ext cx="2289175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0" descr="scan0025a"/>
          <p:cNvPicPr>
            <a:picLocks noChangeAspect="1" noChangeArrowheads="1"/>
          </p:cNvPicPr>
          <p:nvPr/>
        </p:nvPicPr>
        <p:blipFill>
          <a:blip r:embed="rId8" cstate="print"/>
          <a:srcRect b="7565"/>
          <a:stretch>
            <a:fillRect/>
          </a:stretch>
        </p:blipFill>
        <p:spPr bwMode="auto">
          <a:xfrm>
            <a:off x="6858000" y="4995863"/>
            <a:ext cx="22860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91000" y="609600"/>
            <a:ext cx="4953000" cy="6248400"/>
            <a:chOff x="2640" y="384"/>
            <a:chExt cx="3120" cy="3936"/>
          </a:xfrm>
        </p:grpSpPr>
        <p:pic>
          <p:nvPicPr>
            <p:cNvPr id="35857" name="Picture 27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5400000">
              <a:off x="4111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8" name="Picture 28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5400000">
              <a:off x="4111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9" name="Picture 29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10800000">
              <a:off x="4224" y="384"/>
              <a:ext cx="178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9" name="Picture 11" descr="ENECO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39000" y="228600"/>
            <a:ext cx="17081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0" name="Picture 2" descr="window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1" name="Rectangle 2"/>
          <p:cNvSpPr>
            <a:spLocks noChangeArrowheads="1"/>
          </p:cNvSpPr>
          <p:nvPr/>
        </p:nvSpPr>
        <p:spPr bwMode="auto">
          <a:xfrm>
            <a:off x="0" y="1828800"/>
            <a:ext cx="291581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КерамАллой</a:t>
            </a:r>
            <a:r>
              <a:rPr lang="ru-RU" sz="2800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может применяться на влажных поверхностях. Защищает так же и от «гальванической» коррозии.</a:t>
            </a:r>
            <a:endParaRPr lang="en-US" sz="28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35852" name="Text Box 7"/>
          <p:cNvSpPr txBox="1">
            <a:spLocks noChangeArrowheads="1"/>
          </p:cNvSpPr>
          <p:nvPr/>
        </p:nvSpPr>
        <p:spPr bwMode="auto">
          <a:xfrm>
            <a:off x="2743200" y="1752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dirty="0">
                <a:solidFill>
                  <a:srgbClr val="175D9D"/>
                </a:solidFill>
                <a:latin typeface="Century Gothic" pitchFamily="34" charset="0"/>
                <a:ea typeface="Osaka"/>
                <a:cs typeface="Osaka"/>
              </a:rPr>
              <a:t>    </a:t>
            </a:r>
            <a:r>
              <a:rPr lang="ru-RU" sz="1800" dirty="0" smtClean="0">
                <a:solidFill>
                  <a:srgbClr val="175D9D"/>
                </a:solidFill>
                <a:latin typeface="Century Gothic" pitchFamily="34" charset="0"/>
                <a:ea typeface="Osaka"/>
                <a:cs typeface="Osaka"/>
              </a:rPr>
              <a:t>водосборник</a:t>
            </a:r>
            <a:endParaRPr lang="en-US" sz="1800" dirty="0">
              <a:solidFill>
                <a:srgbClr val="175D9D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35853" name="Text Box 8"/>
          <p:cNvSpPr txBox="1">
            <a:spLocks noChangeArrowheads="1"/>
          </p:cNvSpPr>
          <p:nvPr/>
        </p:nvSpPr>
        <p:spPr bwMode="auto">
          <a:xfrm rot="10800000" flipV="1">
            <a:off x="2895600" y="5966555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800" dirty="0" smtClean="0">
                <a:solidFill>
                  <a:srgbClr val="175D9D"/>
                </a:solidFill>
                <a:latin typeface="Century Gothic" pitchFamily="34" charset="0"/>
                <a:ea typeface="Osaka"/>
                <a:cs typeface="Osaka"/>
              </a:rPr>
              <a:t>блок труб охладителя</a:t>
            </a:r>
            <a:endParaRPr lang="en-US" sz="1800" dirty="0">
              <a:solidFill>
                <a:srgbClr val="175D9D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35854" name="Text Box 11"/>
          <p:cNvSpPr txBox="1">
            <a:spLocks noChangeArrowheads="1"/>
          </p:cNvSpPr>
          <p:nvPr/>
        </p:nvSpPr>
        <p:spPr bwMode="auto">
          <a:xfrm>
            <a:off x="3429000" y="4006850"/>
            <a:ext cx="1219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ru-RU" sz="1800" dirty="0" smtClean="0">
                <a:solidFill>
                  <a:srgbClr val="175D9D"/>
                </a:solidFill>
                <a:latin typeface="Century Gothic" pitchFamily="34" charset="0"/>
                <a:ea typeface="Osaka"/>
                <a:cs typeface="Osaka"/>
              </a:rPr>
              <a:t>крышка</a:t>
            </a:r>
            <a:endParaRPr lang="en-US" sz="1800" dirty="0">
              <a:solidFill>
                <a:srgbClr val="175D9D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39279"/>
            <a:ext cx="72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СЛ+АС/СП+АС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2" descr="scan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92813" y="2095500"/>
            <a:ext cx="3151187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8" descr="scan0024a"/>
          <p:cNvPicPr>
            <a:picLocks noChangeAspect="1" noChangeArrowheads="1"/>
          </p:cNvPicPr>
          <p:nvPr/>
        </p:nvPicPr>
        <p:blipFill>
          <a:blip r:embed="rId4" cstate="print"/>
          <a:srcRect r="14832"/>
          <a:stretch>
            <a:fillRect/>
          </a:stretch>
        </p:blipFill>
        <p:spPr bwMode="auto">
          <a:xfrm>
            <a:off x="2946401" y="2085975"/>
            <a:ext cx="29210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 descr="scan0022"/>
          <p:cNvPicPr>
            <a:picLocks noChangeAspect="1" noChangeArrowheads="1"/>
          </p:cNvPicPr>
          <p:nvPr/>
        </p:nvPicPr>
        <p:blipFill>
          <a:blip r:embed="rId5" cstate="print"/>
          <a:srcRect l="11533"/>
          <a:stretch>
            <a:fillRect/>
          </a:stretch>
        </p:blipFill>
        <p:spPr bwMode="auto">
          <a:xfrm>
            <a:off x="0" y="2085975"/>
            <a:ext cx="281146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 Box 45"/>
          <p:cNvSpPr txBox="1">
            <a:spLocks noChangeArrowheads="1"/>
          </p:cNvSpPr>
          <p:nvPr/>
        </p:nvSpPr>
        <p:spPr bwMode="auto">
          <a:xfrm>
            <a:off x="0" y="1268760"/>
            <a:ext cx="914399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КерамАллой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восстанавливает и защищает оборудование работающее с потоком жидкости даже в агрессивной среде</a:t>
            </a:r>
            <a:endParaRPr lang="en-US" sz="22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39943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7" name="Text Box 9"/>
          <p:cNvSpPr txBox="1">
            <a:spLocks noChangeArrowheads="1"/>
          </p:cNvSpPr>
          <p:nvPr/>
        </p:nvSpPr>
        <p:spPr bwMode="auto">
          <a:xfrm>
            <a:off x="250825" y="5068888"/>
            <a:ext cx="8610600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Лопасти помпы могут быть восстановлены</a:t>
            </a:r>
            <a:endParaRPr lang="en-US" sz="2200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КерамАллой</a:t>
            </a:r>
            <a:r>
              <a:rPr lang="ru-RU" sz="22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СП</a:t>
            </a:r>
            <a:r>
              <a:rPr lang="en-US" sz="22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+ AC 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и покрыты </a:t>
            </a:r>
            <a:r>
              <a:rPr lang="ru-RU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КерамАллой </a:t>
            </a:r>
            <a:r>
              <a:rPr lang="en-US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C</a:t>
            </a:r>
            <a:r>
              <a:rPr lang="ru-RU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Л</a:t>
            </a:r>
            <a:r>
              <a:rPr lang="en-US" sz="22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+ AC 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для увеличения срока их службы.</a:t>
            </a:r>
            <a:endParaRPr lang="en-US" sz="22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139279"/>
            <a:ext cx="725070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СЛ+АС/СП+АС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19226"/>
            <a:ext cx="6606266" cy="6877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-1260648" y="264711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РЕМОНТИРОВАТЬ, А НЕ МЕНЯТЬ!</a:t>
            </a:r>
            <a:endParaRPr lang="ru-RU" sz="3200" dirty="0">
              <a:solidFill>
                <a:schemeClr val="bg1"/>
              </a:solidFill>
            </a:endParaRPr>
          </a:p>
          <a:p>
            <a:pPr algn="ctr" defTabSz="406400" eaLnBrk="0" hangingPunct="0"/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43608" y="1196752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 smtClean="0">
                <a:solidFill>
                  <a:schemeClr val="bg1"/>
                </a:solidFill>
              </a:rPr>
              <a:t>Корпорация </a:t>
            </a:r>
            <a:r>
              <a:rPr lang="en-US" sz="2400" b="1" i="1" dirty="0" smtClean="0">
                <a:solidFill>
                  <a:schemeClr val="bg1"/>
                </a:solidFill>
              </a:rPr>
              <a:t>ENECON</a:t>
            </a: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>предоставляет </a:t>
            </a:r>
            <a:r>
              <a:rPr lang="ru-RU" sz="2400" b="1" i="1" dirty="0" smtClean="0">
                <a:solidFill>
                  <a:schemeClr val="bg1"/>
                </a:solidFill>
              </a:rPr>
              <a:t>современные решения для повышения прочности, надежности и долговечности  оборудования и промышленных покрытий удовлетворяющих все потребности при ремонте </a:t>
            </a:r>
            <a:r>
              <a:rPr lang="ru-RU" sz="2400" b="1" i="1" dirty="0">
                <a:solidFill>
                  <a:schemeClr val="bg1"/>
                </a:solidFill>
              </a:rPr>
              <a:t>и </a:t>
            </a:r>
            <a:r>
              <a:rPr lang="ru-RU" sz="2400" b="1" i="1" dirty="0" smtClean="0">
                <a:solidFill>
                  <a:schemeClr val="bg1"/>
                </a:solidFill>
              </a:rPr>
              <a:t>техническом обслуживании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1171" y="1159428"/>
            <a:ext cx="196532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5013176"/>
            <a:ext cx="4732338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tex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60419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724400"/>
            <a:ext cx="2476500" cy="1792287"/>
          </a:xfrm>
          <a:prstGeom prst="rect">
            <a:avLst/>
          </a:prstGeom>
          <a:noFill/>
        </p:spPr>
      </p:pic>
      <p:pic>
        <p:nvPicPr>
          <p:cNvPr id="60420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286000"/>
            <a:ext cx="2476500" cy="1792288"/>
          </a:xfrm>
          <a:prstGeom prst="rect">
            <a:avLst/>
          </a:prstGeom>
          <a:noFill/>
        </p:spPr>
      </p:pic>
      <p:pic>
        <p:nvPicPr>
          <p:cNvPr id="60421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1066800"/>
            <a:ext cx="2476500" cy="2286000"/>
          </a:xfrm>
          <a:prstGeom prst="rect">
            <a:avLst/>
          </a:prstGeom>
          <a:noFill/>
        </p:spPr>
      </p:pic>
      <p:pic>
        <p:nvPicPr>
          <p:cNvPr id="60422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541713"/>
            <a:ext cx="2476500" cy="1792287"/>
          </a:xfrm>
          <a:prstGeom prst="rect">
            <a:avLst/>
          </a:prstGeom>
          <a:noFill/>
        </p:spPr>
      </p:pic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2667000" y="1371600"/>
            <a:ext cx="2133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Восстановление и защита оборудования работающего в абразивной среде 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0424" name="Text Box 8"/>
          <p:cNvSpPr txBox="1">
            <a:spLocks noChangeArrowheads="1"/>
          </p:cNvSpPr>
          <p:nvPr/>
        </p:nvSpPr>
        <p:spPr bwMode="auto">
          <a:xfrm>
            <a:off x="838200" y="2817813"/>
            <a:ext cx="2057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Ремонт сильно поврежденных компонентов</a:t>
            </a:r>
            <a:endParaRPr lang="en-US" sz="1800" b="1" i="1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0425" name="Text Box 9"/>
          <p:cNvSpPr txBox="1">
            <a:spLocks noChangeArrowheads="1"/>
          </p:cNvSpPr>
          <p:nvPr/>
        </p:nvSpPr>
        <p:spPr bwMode="auto">
          <a:xfrm>
            <a:off x="2057400" y="5181600"/>
            <a:ext cx="2209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Центрифуги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сепараторы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транспортеры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шнеки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381000" y="3733800"/>
            <a:ext cx="190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Коленчатые патрубки, трубы, помпы 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Elbows</a:t>
            </a:r>
            <a:r>
              <a:rPr lang="en-US" sz="1800" dirty="0">
                <a:solidFill>
                  <a:srgbClr val="FFFFFF"/>
                </a:solidFill>
                <a:latin typeface="Century Gothic" pitchFamily="34" charset="0"/>
              </a:rPr>
              <a:t>, Pipes, Pumps,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скаты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60430" name="Picture 14" descr="bottom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05000" y="6094413"/>
            <a:ext cx="8169275" cy="839787"/>
          </a:xfrm>
          <a:prstGeom prst="rect">
            <a:avLst/>
          </a:prstGeom>
          <a:noFill/>
        </p:spPr>
      </p:pic>
      <p:pic>
        <p:nvPicPr>
          <p:cNvPr id="60431" name="Picture 15" descr="ceremalloycbx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639328"/>
            <a:ext cx="2519016" cy="463711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CBX Magnified 3.jpg"/>
          <p:cNvPicPr>
            <a:picLocks noChangeAspect="1"/>
          </p:cNvPicPr>
          <p:nvPr/>
        </p:nvPicPr>
        <p:blipFill>
          <a:blip r:embed="rId3" cstate="print"/>
          <a:srcRect t="3658" r="2348" b="10649"/>
          <a:stretch>
            <a:fillRect/>
          </a:stretch>
        </p:blipFill>
        <p:spPr>
          <a:xfrm>
            <a:off x="4730829" y="5080000"/>
            <a:ext cx="2112657" cy="1785257"/>
          </a:xfrm>
          <a:prstGeom prst="rect">
            <a:avLst/>
          </a:prstGeom>
        </p:spPr>
      </p:pic>
      <p:pic>
        <p:nvPicPr>
          <p:cNvPr id="22" name="Picture 21" descr="CBX pump (2).JPG"/>
          <p:cNvPicPr>
            <a:picLocks noChangeAspect="1"/>
          </p:cNvPicPr>
          <p:nvPr/>
        </p:nvPicPr>
        <p:blipFill>
          <a:blip r:embed="rId4" cstate="print"/>
          <a:srcRect l="1488" t="3571" r="6845"/>
          <a:stretch>
            <a:fillRect/>
          </a:stretch>
        </p:blipFill>
        <p:spPr>
          <a:xfrm>
            <a:off x="6894286" y="5094514"/>
            <a:ext cx="2235200" cy="1763486"/>
          </a:xfrm>
          <a:prstGeom prst="rect">
            <a:avLst/>
          </a:prstGeom>
        </p:spPr>
      </p:pic>
      <p:pic>
        <p:nvPicPr>
          <p:cNvPr id="24" name="Picture 23" descr="Picture2.jpg"/>
          <p:cNvPicPr>
            <a:picLocks noChangeAspect="1"/>
          </p:cNvPicPr>
          <p:nvPr/>
        </p:nvPicPr>
        <p:blipFill>
          <a:blip r:embed="rId5" cstate="print"/>
          <a:srcRect l="6232" r="7089"/>
          <a:stretch>
            <a:fillRect/>
          </a:stretch>
        </p:blipFill>
        <p:spPr>
          <a:xfrm>
            <a:off x="6872515" y="1280160"/>
            <a:ext cx="2220686" cy="1920240"/>
          </a:xfrm>
          <a:prstGeom prst="rect">
            <a:avLst/>
          </a:prstGeom>
        </p:spPr>
      </p:pic>
      <p:pic>
        <p:nvPicPr>
          <p:cNvPr id="23" name="Picture 22" descr="Picture1.jpg"/>
          <p:cNvPicPr>
            <a:picLocks noChangeAspect="1"/>
          </p:cNvPicPr>
          <p:nvPr/>
        </p:nvPicPr>
        <p:blipFill>
          <a:blip r:embed="rId6" cstate="print"/>
          <a:srcRect l="5087" r="4270"/>
          <a:stretch>
            <a:fillRect/>
          </a:stretch>
        </p:blipFill>
        <p:spPr>
          <a:xfrm>
            <a:off x="4724400" y="1280160"/>
            <a:ext cx="2133600" cy="1920240"/>
          </a:xfrm>
          <a:prstGeom prst="rect">
            <a:avLst/>
          </a:prstGeom>
        </p:spPr>
      </p:pic>
      <p:pic>
        <p:nvPicPr>
          <p:cNvPr id="19" name="Picture 18" descr="CBX (2).JPG"/>
          <p:cNvPicPr>
            <a:picLocks noChangeAspect="1"/>
          </p:cNvPicPr>
          <p:nvPr/>
        </p:nvPicPr>
        <p:blipFill>
          <a:blip r:embed="rId7" cstate="print"/>
          <a:srcRect l="7126" b="3571"/>
          <a:stretch>
            <a:fillRect/>
          </a:stretch>
        </p:blipFill>
        <p:spPr>
          <a:xfrm>
            <a:off x="6865257" y="3265714"/>
            <a:ext cx="2269926" cy="1763486"/>
          </a:xfrm>
          <a:prstGeom prst="rect">
            <a:avLst/>
          </a:prstGeom>
        </p:spPr>
      </p:pic>
      <p:pic>
        <p:nvPicPr>
          <p:cNvPr id="20" name="Picture 19" descr="CBX (3).JPG"/>
          <p:cNvPicPr>
            <a:picLocks noChangeAspect="1"/>
          </p:cNvPicPr>
          <p:nvPr/>
        </p:nvPicPr>
        <p:blipFill>
          <a:blip r:embed="rId8" cstate="print"/>
          <a:srcRect l="7126" r="10866" b="8163"/>
          <a:stretch>
            <a:fillRect/>
          </a:stretch>
        </p:blipFill>
        <p:spPr>
          <a:xfrm>
            <a:off x="4731657" y="3265714"/>
            <a:ext cx="2133600" cy="1763486"/>
          </a:xfrm>
          <a:prstGeom prst="rect">
            <a:avLst/>
          </a:prstGeom>
        </p:spPr>
      </p:pic>
      <p:pic>
        <p:nvPicPr>
          <p:cNvPr id="49161" name="Picture 2" descr="window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20028" y="1335995"/>
            <a:ext cx="4953000" cy="5568951"/>
            <a:chOff x="2640" y="821"/>
            <a:chExt cx="3120" cy="3508"/>
          </a:xfrm>
        </p:grpSpPr>
        <p:pic>
          <p:nvPicPr>
            <p:cNvPr id="49168" name="Picture 28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/>
            <a:stretch>
              <a:fillRect/>
            </a:stretch>
          </p:blipFill>
          <p:spPr bwMode="auto">
            <a:xfrm rot="5400000">
              <a:off x="4111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69" name="Picture 29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 b="9617"/>
            <a:stretch>
              <a:fillRect/>
            </a:stretch>
          </p:blipFill>
          <p:spPr bwMode="auto">
            <a:xfrm rot="10800000">
              <a:off x="4223" y="821"/>
              <a:ext cx="179" cy="3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170" name="Picture 27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/>
            <a:stretch>
              <a:fillRect/>
            </a:stretch>
          </p:blipFill>
          <p:spPr bwMode="auto">
            <a:xfrm rot="5400000">
              <a:off x="4111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9162" name="Rectangle 3"/>
          <p:cNvSpPr>
            <a:spLocks noChangeArrowheads="1"/>
          </p:cNvSpPr>
          <p:nvPr/>
        </p:nvSpPr>
        <p:spPr bwMode="auto">
          <a:xfrm>
            <a:off x="0" y="2209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BBE0E3"/>
              </a:solidFill>
              <a:ea typeface="Osaka"/>
              <a:cs typeface="Osaka"/>
            </a:endParaRPr>
          </a:p>
        </p:txBody>
      </p:sp>
      <p:sp>
        <p:nvSpPr>
          <p:cNvPr id="49164" name="Rectangle 2"/>
          <p:cNvSpPr>
            <a:spLocks noChangeArrowheads="1"/>
          </p:cNvSpPr>
          <p:nvPr/>
        </p:nvSpPr>
        <p:spPr bwMode="auto">
          <a:xfrm>
            <a:off x="200025" y="1349375"/>
            <a:ext cx="4752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Насос на бумажном производстве</a:t>
            </a:r>
            <a:endParaRPr lang="en-US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(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до и после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) 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49165" name="Rectangle 2"/>
          <p:cNvSpPr>
            <a:spLocks noChangeArrowheads="1"/>
          </p:cNvSpPr>
          <p:nvPr/>
        </p:nvSpPr>
        <p:spPr bwMode="auto">
          <a:xfrm>
            <a:off x="200025" y="3124200"/>
            <a:ext cx="444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Защита центрифуги от абразии</a:t>
            </a:r>
            <a:endParaRPr lang="en-US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49166" name="Rectangle 2"/>
          <p:cNvSpPr>
            <a:spLocks noChangeArrowheads="1"/>
          </p:cNvSpPr>
          <p:nvPr/>
        </p:nvSpPr>
        <p:spPr bwMode="auto">
          <a:xfrm>
            <a:off x="195263" y="5029200"/>
            <a:ext cx="5062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en-US" sz="2200" b="1" dirty="0" smtClean="0">
                <a:latin typeface="Century Gothic" pitchFamily="34" charset="0"/>
                <a:ea typeface="Osaka"/>
                <a:cs typeface="Osaka"/>
              </a:rPr>
              <a:t>CBX 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использует уникальное сочетание высокопрочных полимеров, керамические сферы и кремниевый карбид </a:t>
            </a:r>
            <a:endParaRPr lang="en-US" sz="22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bx.jpg"/>
          <p:cNvPicPr>
            <a:picLocks noChangeAspect="1"/>
          </p:cNvPicPr>
          <p:nvPr/>
        </p:nvPicPr>
        <p:blipFill>
          <a:blip r:embed="rId3" cstate="print"/>
          <a:srcRect l="7713" r="2138" b="13977"/>
          <a:stretch>
            <a:fillRect/>
          </a:stretch>
        </p:blipFill>
        <p:spPr>
          <a:xfrm>
            <a:off x="2957285" y="2090057"/>
            <a:ext cx="2872742" cy="2590801"/>
          </a:xfrm>
          <a:prstGeom prst="rect">
            <a:avLst/>
          </a:prstGeom>
        </p:spPr>
      </p:pic>
      <p:pic>
        <p:nvPicPr>
          <p:cNvPr id="14" name="Picture 13" descr="IMAGE_00081.jpg"/>
          <p:cNvPicPr>
            <a:picLocks noChangeAspect="1"/>
          </p:cNvPicPr>
          <p:nvPr/>
        </p:nvPicPr>
        <p:blipFill>
          <a:blip r:embed="rId4" cstate="print"/>
          <a:srcRect r="14067" b="3120"/>
          <a:stretch>
            <a:fillRect/>
          </a:stretch>
        </p:blipFill>
        <p:spPr>
          <a:xfrm>
            <a:off x="-3636" y="2090057"/>
            <a:ext cx="2848436" cy="2598057"/>
          </a:xfrm>
          <a:prstGeom prst="rect">
            <a:avLst/>
          </a:prstGeom>
        </p:spPr>
      </p:pic>
      <p:pic>
        <p:nvPicPr>
          <p:cNvPr id="13" name="Picture 12" descr="cbx2.jpg"/>
          <p:cNvPicPr>
            <a:picLocks/>
          </p:cNvPicPr>
          <p:nvPr/>
        </p:nvPicPr>
        <p:blipFill>
          <a:blip r:embed="rId5" cstate="print"/>
          <a:srcRect l="1827" t="9151" b="41060"/>
          <a:stretch>
            <a:fillRect/>
          </a:stretch>
        </p:blipFill>
        <p:spPr>
          <a:xfrm rot="5400000">
            <a:off x="6267342" y="1796944"/>
            <a:ext cx="2589199" cy="3164112"/>
          </a:xfrm>
          <a:prstGeom prst="rect">
            <a:avLst/>
          </a:prstGeom>
        </p:spPr>
      </p:pic>
      <p:pic>
        <p:nvPicPr>
          <p:cNvPr id="50181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82" name="Text Box 45"/>
          <p:cNvSpPr txBox="1">
            <a:spLocks noChangeArrowheads="1"/>
          </p:cNvSpPr>
          <p:nvPr/>
        </p:nvSpPr>
        <p:spPr bwMode="auto">
          <a:xfrm>
            <a:off x="304800" y="1371600"/>
            <a:ext cx="78755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Превосходит твердое хромсодержащее покрытие в камнедробилке (</a:t>
            </a:r>
            <a:r>
              <a:rPr lang="ru-RU" sz="1800" b="1" dirty="0" err="1" smtClean="0">
                <a:latin typeface="Century Gothic" pitchFamily="34" charset="0"/>
                <a:ea typeface="Osaka"/>
                <a:cs typeface="Osaka"/>
              </a:rPr>
              <a:t>Техасс</a:t>
            </a:r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)</a:t>
            </a:r>
            <a:endParaRPr lang="en-US" sz="1800" b="1" dirty="0">
              <a:ea typeface="Osaka"/>
              <a:cs typeface="Osaka"/>
            </a:endParaRPr>
          </a:p>
        </p:txBody>
      </p:sp>
      <p:sp>
        <p:nvSpPr>
          <p:cNvPr id="50184" name="Text Box 9"/>
          <p:cNvSpPr txBox="1">
            <a:spLocks noChangeArrowheads="1"/>
          </p:cNvSpPr>
          <p:nvPr/>
        </p:nvSpPr>
        <p:spPr bwMode="auto">
          <a:xfrm>
            <a:off x="228600" y="4980563"/>
            <a:ext cx="8915400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dirty="0" smtClean="0">
                <a:latin typeface="Century Gothic" pitchFamily="34" charset="0"/>
                <a:ea typeface="Osaka"/>
                <a:cs typeface="Osaka"/>
              </a:rPr>
              <a:t>Крупнейший в мире производитель сульфата бария</a:t>
            </a:r>
            <a:r>
              <a:rPr lang="en-US" dirty="0" smtClean="0">
                <a:latin typeface="Century Gothic" pitchFamily="34" charset="0"/>
                <a:ea typeface="Osaka"/>
                <a:cs typeface="Osaka"/>
              </a:rPr>
              <a:t>.</a:t>
            </a:r>
            <a:endParaRPr lang="en-US" dirty="0"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en-US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37mm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крупинки бария измельчаются до размера </a:t>
            </a:r>
            <a:r>
              <a:rPr lang="en-US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5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микрон</a:t>
            </a:r>
            <a:endParaRPr lang="en-US" sz="18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endParaRPr lang="en-US" sz="2000" b="1" dirty="0" smtClean="0"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000" b="1" dirty="0" smtClean="0">
                <a:latin typeface="Century Gothic" pitchFamily="34" charset="0"/>
                <a:ea typeface="Osaka"/>
                <a:cs typeface="Osaka"/>
              </a:rPr>
              <a:t>Твердое хромсодержащее покрытие </a:t>
            </a:r>
            <a:r>
              <a:rPr lang="en-US" sz="2000" b="1" dirty="0" smtClean="0">
                <a:latin typeface="Century Gothic" pitchFamily="34" charset="0"/>
                <a:ea typeface="Osaka"/>
                <a:cs typeface="Osaka"/>
              </a:rPr>
              <a:t>&gt; 10,000 </a:t>
            </a:r>
            <a:r>
              <a:rPr lang="ru-RU" sz="2000" b="1" dirty="0" smtClean="0">
                <a:latin typeface="Century Gothic" pitchFamily="34" charset="0"/>
                <a:ea typeface="Osaka"/>
                <a:cs typeface="Osaka"/>
              </a:rPr>
              <a:t>тонн до выхода из строя</a:t>
            </a:r>
            <a:endParaRPr lang="en-US" sz="2000" b="1" dirty="0"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000" b="1" dirty="0" err="1" smtClean="0">
                <a:solidFill>
                  <a:srgbClr val="FF0000"/>
                </a:solidFill>
                <a:latin typeface="Century Gothic" pitchFamily="34" charset="0"/>
                <a:ea typeface="Osaka"/>
                <a:cs typeface="Osaka"/>
              </a:rPr>
              <a:t>КерамАллой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Century Gothic" pitchFamily="34" charset="0"/>
                <a:ea typeface="Osaka"/>
                <a:cs typeface="Osaka"/>
              </a:rPr>
              <a:t>CBX  &gt; 23,000 </a:t>
            </a:r>
            <a:r>
              <a:rPr lang="ru-RU" sz="2000" b="1" dirty="0" smtClean="0">
                <a:solidFill>
                  <a:srgbClr val="FF0000"/>
                </a:solidFill>
                <a:latin typeface="Century Gothic" pitchFamily="34" charset="0"/>
                <a:ea typeface="Osaka"/>
                <a:cs typeface="Osaka"/>
              </a:rPr>
              <a:t>тонн и продолжает работать</a:t>
            </a:r>
            <a:r>
              <a:rPr lang="en-US" sz="2000" b="1" dirty="0" smtClean="0">
                <a:solidFill>
                  <a:srgbClr val="FF0000"/>
                </a:solidFill>
                <a:latin typeface="Century Gothic" pitchFamily="34" charset="0"/>
                <a:ea typeface="Osaka"/>
                <a:cs typeface="Osaka"/>
              </a:rPr>
              <a:t>!</a:t>
            </a:r>
            <a:endParaRPr lang="en-US" sz="2000" b="1" dirty="0">
              <a:solidFill>
                <a:srgbClr val="FF0000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50185" name="Picture 30" descr="bar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98638"/>
            <a:ext cx="56197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7" name="Picture 30" descr="bar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10225" y="1795463"/>
            <a:ext cx="561975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eraalloycb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717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1124745"/>
            <a:ext cx="4644007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1124744"/>
            <a:ext cx="449999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933056"/>
            <a:ext cx="5832647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ceraalloycb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7176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124744"/>
            <a:ext cx="5832648" cy="574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CeramAlloy CBX Tech Sheet_3"/>
          <p:cNvPicPr>
            <a:picLocks noChangeAspect="1" noChangeArrowheads="1"/>
          </p:cNvPicPr>
          <p:nvPr/>
        </p:nvPicPr>
        <p:blipFill>
          <a:blip r:embed="rId3" cstate="print"/>
          <a:srcRect t="12769" b="23033"/>
          <a:stretch>
            <a:fillRect/>
          </a:stretch>
        </p:blipFill>
        <p:spPr bwMode="auto">
          <a:xfrm>
            <a:off x="5970588" y="2085975"/>
            <a:ext cx="3173412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 descr="CeramAlloy CBX Tech Sheet_2"/>
          <p:cNvPicPr>
            <a:picLocks noChangeAspect="1" noChangeArrowheads="1"/>
          </p:cNvPicPr>
          <p:nvPr/>
        </p:nvPicPr>
        <p:blipFill>
          <a:blip r:embed="rId4" cstate="print"/>
          <a:srcRect l="21735" r="6749" b="10638"/>
          <a:stretch>
            <a:fillRect/>
          </a:stretch>
        </p:blipFill>
        <p:spPr bwMode="auto">
          <a:xfrm>
            <a:off x="2946400" y="2084388"/>
            <a:ext cx="2909888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3" descr="CeramAlloy CBX Tech Sheet_1"/>
          <p:cNvPicPr>
            <a:picLocks noChangeAspect="1" noChangeArrowheads="1"/>
          </p:cNvPicPr>
          <p:nvPr/>
        </p:nvPicPr>
        <p:blipFill>
          <a:blip r:embed="rId5" cstate="print"/>
          <a:srcRect l="28085" b="10805"/>
          <a:stretch>
            <a:fillRect/>
          </a:stretch>
        </p:blipFill>
        <p:spPr bwMode="auto">
          <a:xfrm>
            <a:off x="0" y="2085975"/>
            <a:ext cx="28178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9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0" name="Text Box 45"/>
          <p:cNvSpPr txBox="1">
            <a:spLocks noChangeArrowheads="1"/>
          </p:cNvSpPr>
          <p:nvPr/>
        </p:nvSpPr>
        <p:spPr bwMode="auto">
          <a:xfrm>
            <a:off x="201613" y="1566863"/>
            <a:ext cx="78755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b="1" dirty="0" err="1" smtClean="0">
                <a:latin typeface="Century Gothic" pitchFamily="34" charset="0"/>
                <a:ea typeface="Osaka"/>
                <a:cs typeface="Osaka"/>
              </a:rPr>
              <a:t>КерамАллой</a:t>
            </a:r>
            <a:r>
              <a:rPr lang="en-US" sz="1800" b="1" dirty="0" smtClean="0">
                <a:latin typeface="Century Gothic" pitchFamily="34" charset="0"/>
                <a:ea typeface="Osaka"/>
                <a:cs typeface="Osaka"/>
              </a:rPr>
              <a:t>CBX </a:t>
            </a:r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наилучший </a:t>
            </a:r>
            <a:r>
              <a:rPr lang="ru-RU" sz="1800" b="1" dirty="0" err="1" smtClean="0">
                <a:latin typeface="Century Gothic" pitchFamily="34" charset="0"/>
                <a:ea typeface="Osaka"/>
                <a:cs typeface="Osaka"/>
              </a:rPr>
              <a:t>противоизносный</a:t>
            </a:r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 материал</a:t>
            </a:r>
            <a:endParaRPr lang="en-US" sz="1800" b="1" dirty="0">
              <a:ea typeface="Osaka"/>
              <a:cs typeface="Osaka"/>
            </a:endParaRPr>
          </a:p>
        </p:txBody>
      </p:sp>
      <p:pic>
        <p:nvPicPr>
          <p:cNvPr id="47112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38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3" name="Text Box 9"/>
          <p:cNvSpPr txBox="1">
            <a:spLocks noChangeArrowheads="1"/>
          </p:cNvSpPr>
          <p:nvPr/>
        </p:nvSpPr>
        <p:spPr bwMode="auto">
          <a:xfrm>
            <a:off x="76200" y="5570538"/>
            <a:ext cx="8610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Делает компоненты устойчивыми к абразии даже в наиболее агрессивных средах</a:t>
            </a:r>
            <a:r>
              <a:rPr lang="en-US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.</a:t>
            </a:r>
            <a:endParaRPr lang="en-US" sz="22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47114" name="Text Box 9"/>
          <p:cNvSpPr txBox="1">
            <a:spLocks noChangeArrowheads="1"/>
          </p:cNvSpPr>
          <p:nvPr/>
        </p:nvSpPr>
        <p:spPr bwMode="auto">
          <a:xfrm>
            <a:off x="-228600" y="4992688"/>
            <a:ext cx="3154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До</a:t>
            </a:r>
            <a:endParaRPr lang="en-US" sz="18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47115" name="Text Box 9"/>
          <p:cNvSpPr txBox="1">
            <a:spLocks noChangeArrowheads="1"/>
          </p:cNvSpPr>
          <p:nvPr/>
        </p:nvSpPr>
        <p:spPr bwMode="auto">
          <a:xfrm>
            <a:off x="5715000" y="49530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Нанесение</a:t>
            </a:r>
            <a:r>
              <a:rPr lang="en-US" sz="1800" b="1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/>
            </a:r>
            <a:br>
              <a:rPr lang="en-US" sz="1800" b="1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</a:br>
            <a:r>
              <a:rPr lang="en-US" sz="1800" b="1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CeramAlloy</a:t>
            </a:r>
            <a:r>
              <a:rPr lang="en-US" sz="1800" b="1" baseline="300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™ </a:t>
            </a:r>
            <a:r>
              <a:rPr lang="en-US" sz="1800" b="1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CBX</a:t>
            </a:r>
          </a:p>
        </p:txBody>
      </p:sp>
      <p:sp>
        <p:nvSpPr>
          <p:cNvPr id="47116" name="Text Box 9"/>
          <p:cNvSpPr txBox="1">
            <a:spLocks noChangeArrowheads="1"/>
          </p:cNvSpPr>
          <p:nvPr/>
        </p:nvSpPr>
        <p:spPr bwMode="auto">
          <a:xfrm>
            <a:off x="2819400" y="4979988"/>
            <a:ext cx="3154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После </a:t>
            </a:r>
            <a:r>
              <a:rPr lang="ru-RU" sz="18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праймера</a:t>
            </a:r>
            <a:endParaRPr lang="en-US" sz="18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47117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0" y="139279"/>
            <a:ext cx="52517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КерамАллой</a:t>
            </a:r>
            <a:r>
              <a:rPr lang="ru-RU" sz="4400" i="1" dirty="0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 </a:t>
            </a:r>
            <a:r>
              <a:rPr lang="ru-RU" sz="2800" i="1" dirty="0" smtClean="0">
                <a:solidFill>
                  <a:srgbClr val="006699"/>
                </a:solidFill>
                <a:latin typeface="Arial Black" pitchFamily="34" charset="0"/>
                <a:cs typeface="Aharoni" pitchFamily="2" charset="-79"/>
              </a:rPr>
              <a:t>СВХ</a:t>
            </a:r>
            <a:endParaRPr lang="ru-RU" sz="2800" i="1" dirty="0">
              <a:solidFill>
                <a:srgbClr val="006699"/>
              </a:solidFill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8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1" descr="jetlin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5940425"/>
            <a:ext cx="91455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7" descr="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562600"/>
            <a:ext cx="68595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2636912"/>
            <a:ext cx="53029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Средства ремонта и защиты </a:t>
            </a:r>
          </a:p>
          <a:p>
            <a:r>
              <a:rPr lang="ru-RU" sz="3200" b="1" dirty="0" smtClean="0">
                <a:solidFill>
                  <a:srgbClr val="0033CC"/>
                </a:solidFill>
              </a:rPr>
              <a:t>Зданий и сооружений</a:t>
            </a:r>
            <a:endParaRPr lang="ru-RU" sz="3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6" descr="CHEMCLADSC-X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299" name="Picture 4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8371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0" name="Picture 6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23225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7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12192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5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3" name="Picture 37" descr="chemcladboth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40152" y="692696"/>
            <a:ext cx="2954511" cy="309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4" name="Text Box 39"/>
          <p:cNvSpPr txBox="1">
            <a:spLocks noChangeArrowheads="1"/>
          </p:cNvSpPr>
          <p:nvPr/>
        </p:nvSpPr>
        <p:spPr bwMode="auto">
          <a:xfrm>
            <a:off x="1981200" y="1552575"/>
            <a:ext cx="205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Защищает поверхности от химического воздействия 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55305" name="Text Box 40"/>
          <p:cNvSpPr txBox="1">
            <a:spLocks noChangeArrowheads="1"/>
          </p:cNvSpPr>
          <p:nvPr/>
        </p:nvSpPr>
        <p:spPr bwMode="auto">
          <a:xfrm>
            <a:off x="838200" y="518160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Бетон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жесткий пластик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плитка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сланец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дерево, металл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55306" name="Text Box 41"/>
          <p:cNvSpPr txBox="1">
            <a:spLocks noChangeArrowheads="1"/>
          </p:cNvSpPr>
          <p:nvPr/>
        </p:nvSpPr>
        <p:spPr bwMode="auto">
          <a:xfrm>
            <a:off x="685800" y="2743200"/>
            <a:ext cx="205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Разрешен 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NSF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 для контакта с водопроводной водой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55307" name="Text Box 42"/>
          <p:cNvSpPr txBox="1">
            <a:spLocks noChangeArrowheads="1"/>
          </p:cNvSpPr>
          <p:nvPr/>
        </p:nvSpPr>
        <p:spPr bwMode="auto">
          <a:xfrm>
            <a:off x="148770" y="4053114"/>
            <a:ext cx="2133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Цистерны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бассейны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водоотстойники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pic>
        <p:nvPicPr>
          <p:cNvPr id="14" name="Picture 48" descr="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6251575"/>
            <a:ext cx="7377113" cy="758825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95536" y="260648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Хемклад</a:t>
            </a:r>
            <a:r>
              <a:rPr lang="ru-RU" sz="4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ХС/</a:t>
            </a:r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ЭсСи</a:t>
            </a:r>
            <a:endParaRPr lang="ru-RU" sz="4000" i="1" dirty="0" smtClean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scan0088"/>
          <p:cNvPicPr>
            <a:picLocks noChangeAspect="1" noChangeArrowheads="1"/>
          </p:cNvPicPr>
          <p:nvPr/>
        </p:nvPicPr>
        <p:blipFill>
          <a:blip r:embed="rId3" cstate="print"/>
          <a:srcRect l="4611" t="2779" r="70274" b="52779"/>
          <a:stretch>
            <a:fillRect/>
          </a:stretch>
        </p:blipFill>
        <p:spPr bwMode="auto">
          <a:xfrm>
            <a:off x="4648200" y="1203325"/>
            <a:ext cx="2209800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scan0088"/>
          <p:cNvPicPr>
            <a:picLocks noChangeAspect="1" noChangeArrowheads="1"/>
          </p:cNvPicPr>
          <p:nvPr/>
        </p:nvPicPr>
        <p:blipFill>
          <a:blip r:embed="rId3" cstate="print"/>
          <a:srcRect l="56396" t="2779" r="17622" b="52779"/>
          <a:stretch>
            <a:fillRect/>
          </a:stretch>
        </p:blipFill>
        <p:spPr bwMode="auto">
          <a:xfrm>
            <a:off x="6858000" y="1203325"/>
            <a:ext cx="2286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8" name="Picture 3" descr="scan0088"/>
          <p:cNvPicPr>
            <a:picLocks noChangeAspect="1" noChangeArrowheads="1"/>
          </p:cNvPicPr>
          <p:nvPr/>
        </p:nvPicPr>
        <p:blipFill>
          <a:blip r:embed="rId3" cstate="print"/>
          <a:srcRect l="9807" t="52779" r="65945" b="2779"/>
          <a:stretch>
            <a:fillRect/>
          </a:stretch>
        </p:blipFill>
        <p:spPr bwMode="auto">
          <a:xfrm>
            <a:off x="4724400" y="4022725"/>
            <a:ext cx="21336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3" descr="scan0088"/>
          <p:cNvPicPr>
            <a:picLocks noChangeAspect="1" noChangeArrowheads="1"/>
          </p:cNvPicPr>
          <p:nvPr/>
        </p:nvPicPr>
        <p:blipFill>
          <a:blip r:embed="rId3" cstate="print"/>
          <a:srcRect l="61258" t="52779" r="12762" b="2779"/>
          <a:stretch>
            <a:fillRect/>
          </a:stretch>
        </p:blipFill>
        <p:spPr bwMode="auto">
          <a:xfrm>
            <a:off x="6858000" y="4038600"/>
            <a:ext cx="228600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91000" y="609600"/>
            <a:ext cx="4953000" cy="6248400"/>
            <a:chOff x="2640" y="384"/>
            <a:chExt cx="3120" cy="3936"/>
          </a:xfrm>
        </p:grpSpPr>
        <p:pic>
          <p:nvPicPr>
            <p:cNvPr id="57355" name="Picture 28" descr="bar"/>
            <p:cNvPicPr>
              <a:picLocks noChangeAspect="1" noChangeArrowheads="1"/>
            </p:cNvPicPr>
            <p:nvPr/>
          </p:nvPicPr>
          <p:blipFill>
            <a:blip r:embed="rId4" cstate="print"/>
            <a:srcRect t="13751"/>
            <a:stretch>
              <a:fillRect/>
            </a:stretch>
          </p:blipFill>
          <p:spPr bwMode="auto">
            <a:xfrm rot="5400000">
              <a:off x="4111" y="99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29" descr="bar"/>
            <p:cNvPicPr>
              <a:picLocks noChangeAspect="1" noChangeArrowheads="1"/>
            </p:cNvPicPr>
            <p:nvPr/>
          </p:nvPicPr>
          <p:blipFill>
            <a:blip r:embed="rId4" cstate="print"/>
            <a:srcRect t="13751"/>
            <a:stretch>
              <a:fillRect/>
            </a:stretch>
          </p:blipFill>
          <p:spPr bwMode="auto">
            <a:xfrm rot="10800000">
              <a:off x="4224" y="384"/>
              <a:ext cx="178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7351" name="Picture 2" descr="windo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4" name="Rectangle 2"/>
          <p:cNvSpPr>
            <a:spLocks noChangeArrowheads="1"/>
          </p:cNvSpPr>
          <p:nvPr/>
        </p:nvSpPr>
        <p:spPr bwMode="auto">
          <a:xfrm>
            <a:off x="228600" y="2819400"/>
            <a:ext cx="3276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Зоны подвергающиеся агрессивным химическим воздействиям</a:t>
            </a:r>
            <a:endParaRPr lang="en-US" dirty="0">
              <a:solidFill>
                <a:srgbClr val="333399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536" y="260648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Хемклад</a:t>
            </a:r>
            <a:r>
              <a:rPr lang="ru-RU" sz="4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ХС/</a:t>
            </a:r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ЭсСи</a:t>
            </a:r>
            <a:endParaRPr lang="ru-RU" sz="4000" i="1" dirty="0" smtClean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"/>
          <p:cNvPicPr>
            <a:picLocks noChangeAspect="1" noChangeArrowheads="1"/>
          </p:cNvPicPr>
          <p:nvPr/>
        </p:nvPicPr>
        <p:blipFill>
          <a:blip r:embed="rId3" cstate="print"/>
          <a:srcRect l="20441" r="7086" b="4100"/>
          <a:stretch>
            <a:fillRect/>
          </a:stretch>
        </p:blipFill>
        <p:spPr bwMode="auto">
          <a:xfrm>
            <a:off x="2919682" y="2086426"/>
            <a:ext cx="3100118" cy="2679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9"/>
          <p:cNvPicPr>
            <a:picLocks noChangeAspect="1" noChangeArrowheads="1"/>
          </p:cNvPicPr>
          <p:nvPr/>
        </p:nvPicPr>
        <p:blipFill>
          <a:blip r:embed="rId4" cstate="print"/>
          <a:srcRect l="15280"/>
          <a:stretch>
            <a:fillRect/>
          </a:stretch>
        </p:blipFill>
        <p:spPr bwMode="auto">
          <a:xfrm>
            <a:off x="6157686" y="2090058"/>
            <a:ext cx="295751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 descr="windo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8"/>
          <p:cNvPicPr>
            <a:picLocks noChangeAspect="1" noChangeArrowheads="1"/>
          </p:cNvPicPr>
          <p:nvPr/>
        </p:nvPicPr>
        <p:blipFill>
          <a:blip r:embed="rId6" cstate="print"/>
          <a:srcRect l="10800" r="9283"/>
          <a:stretch>
            <a:fillRect/>
          </a:stretch>
        </p:blipFill>
        <p:spPr bwMode="auto">
          <a:xfrm>
            <a:off x="0" y="2084388"/>
            <a:ext cx="28194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Text Box 45"/>
          <p:cNvSpPr txBox="1">
            <a:spLocks noChangeArrowheads="1"/>
          </p:cNvSpPr>
          <p:nvPr/>
        </p:nvSpPr>
        <p:spPr bwMode="auto">
          <a:xfrm>
            <a:off x="457200" y="1371600"/>
            <a:ext cx="58560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Химические компании используют </a:t>
            </a:r>
            <a:r>
              <a:rPr lang="ru-RU" sz="1800" b="1" dirty="0" err="1" smtClean="0">
                <a:latin typeface="Century Gothic" pitchFamily="34" charset="0"/>
                <a:ea typeface="Osaka"/>
                <a:cs typeface="Osaka"/>
              </a:rPr>
              <a:t>Хемклад</a:t>
            </a:r>
            <a:r>
              <a:rPr lang="en-US" sz="1800" b="1" dirty="0" smtClean="0">
                <a:latin typeface="Century Gothic" pitchFamily="34" charset="0"/>
                <a:ea typeface="Osaka"/>
                <a:cs typeface="Osaka"/>
              </a:rPr>
              <a:t> XC </a:t>
            </a:r>
            <a:endParaRPr lang="ru-RU" sz="1800" b="1" dirty="0" smtClean="0"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для защиты пьедесталов помп</a:t>
            </a:r>
            <a:endParaRPr lang="en-US" sz="1800" b="1" dirty="0">
              <a:ea typeface="Osaka"/>
              <a:cs typeface="Osaka"/>
            </a:endParaRPr>
          </a:p>
        </p:txBody>
      </p:sp>
      <p:pic>
        <p:nvPicPr>
          <p:cNvPr id="58375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52600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9" name="Text Box 9"/>
          <p:cNvSpPr txBox="1">
            <a:spLocks noChangeArrowheads="1"/>
          </p:cNvSpPr>
          <p:nvPr/>
        </p:nvSpPr>
        <p:spPr bwMode="auto">
          <a:xfrm>
            <a:off x="-228600" y="5184775"/>
            <a:ext cx="3154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До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en-US" sz="20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XC</a:t>
            </a:r>
          </a:p>
        </p:txBody>
      </p:sp>
      <p:sp>
        <p:nvSpPr>
          <p:cNvPr id="58380" name="Text Box 9"/>
          <p:cNvSpPr txBox="1">
            <a:spLocks noChangeArrowheads="1"/>
          </p:cNvSpPr>
          <p:nvPr/>
        </p:nvSpPr>
        <p:spPr bwMode="auto">
          <a:xfrm>
            <a:off x="2590800" y="5029200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после 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XC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58381" name="Text Box 9"/>
          <p:cNvSpPr txBox="1">
            <a:spLocks noChangeArrowheads="1"/>
          </p:cNvSpPr>
          <p:nvPr/>
        </p:nvSpPr>
        <p:spPr bwMode="auto">
          <a:xfrm>
            <a:off x="5989637" y="5181600"/>
            <a:ext cx="31543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Продолжает работать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14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91200" y="1777998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95536" y="260648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Хемклад</a:t>
            </a:r>
            <a:r>
              <a:rPr lang="ru-RU" sz="4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ХС/</a:t>
            </a:r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ЭсСи</a:t>
            </a:r>
            <a:endParaRPr lang="ru-RU" sz="4000" i="1" dirty="0" smtClean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260648" y="264711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РЕМОНТИРОВАТЬ, А НЕ МЕНЯТЬ!</a:t>
            </a:r>
            <a:endParaRPr lang="ru-RU" sz="3200" dirty="0">
              <a:solidFill>
                <a:schemeClr val="bg1"/>
              </a:solidFill>
            </a:endParaRPr>
          </a:p>
          <a:p>
            <a:pPr algn="ctr" defTabSz="406400" eaLnBrk="0" hangingPunct="0"/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36712"/>
            <a:ext cx="9144000" cy="6022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3789040"/>
            <a:ext cx="8079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6600"/>
                </a:solidFill>
              </a:rPr>
              <a:t>ENECON</a:t>
            </a:r>
            <a:r>
              <a:rPr lang="ru-RU" b="1" dirty="0" smtClean="0">
                <a:solidFill>
                  <a:srgbClr val="006600"/>
                </a:solidFill>
              </a:rPr>
              <a:t> предлагает свою продукцию и технические решения уже в 62 странах</a:t>
            </a:r>
            <a:endParaRPr lang="ru-RU" b="1" dirty="0">
              <a:solidFill>
                <a:srgbClr val="0066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7" name="Picture 4" descr="windo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95536" y="260648"/>
            <a:ext cx="5304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Хемклад</a:t>
            </a:r>
            <a:r>
              <a:rPr lang="ru-RU" sz="4000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i="1" dirty="0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ХС/</a:t>
            </a:r>
            <a:r>
              <a:rPr lang="ru-RU" sz="4000" i="1" dirty="0" err="1" smtClean="0">
                <a:solidFill>
                  <a:srgbClr val="99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ЭсСи</a:t>
            </a:r>
            <a:endParaRPr lang="ru-RU" sz="4000" i="1" dirty="0" smtClean="0">
              <a:solidFill>
                <a:srgbClr val="99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1312775"/>
            <a:ext cx="7128792" cy="5525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 descr="durquartz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</p:spPr>
      </p:pic>
      <p:pic>
        <p:nvPicPr>
          <p:cNvPr id="6147" name="Picture 14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4800600"/>
            <a:ext cx="24765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15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057400"/>
            <a:ext cx="247650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6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7400" y="10668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7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1" name="Text Box 18"/>
          <p:cNvSpPr txBox="1">
            <a:spLocks noChangeArrowheads="1"/>
          </p:cNvSpPr>
          <p:nvPr/>
        </p:nvSpPr>
        <p:spPr bwMode="auto">
          <a:xfrm>
            <a:off x="2362200" y="1447800"/>
            <a:ext cx="190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Отличная адгезия к поверхностям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152" name="Text Box 19"/>
          <p:cNvSpPr txBox="1">
            <a:spLocks noChangeArrowheads="1"/>
          </p:cNvSpPr>
          <p:nvPr/>
        </p:nvSpPr>
        <p:spPr bwMode="auto">
          <a:xfrm>
            <a:off x="457200" y="259080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Цемент, бетон, камень, шифер, металл, дерево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153" name="Text Box 20"/>
          <p:cNvSpPr txBox="1">
            <a:spLocks noChangeArrowheads="1"/>
          </p:cNvSpPr>
          <p:nvPr/>
        </p:nvSpPr>
        <p:spPr bwMode="auto">
          <a:xfrm>
            <a:off x="1219200" y="5486400"/>
            <a:ext cx="1752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  <a:latin typeface="Century Gothic" pitchFamily="34" charset="0"/>
              </a:rPr>
              <a:t>100% 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твердый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6154" name="Text Box 21"/>
          <p:cNvSpPr txBox="1">
            <a:spLocks noChangeArrowheads="1"/>
          </p:cNvSpPr>
          <p:nvPr/>
        </p:nvSpPr>
        <p:spPr bwMode="auto">
          <a:xfrm>
            <a:off x="34725" y="4038600"/>
            <a:ext cx="2133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Исключительная </a:t>
            </a:r>
            <a:r>
              <a:rPr lang="ru-RU" sz="1800" dirty="0" err="1" smtClean="0">
                <a:solidFill>
                  <a:schemeClr val="bg1"/>
                </a:solidFill>
                <a:latin typeface="Century Gothic" pitchFamily="34" charset="0"/>
              </a:rPr>
              <a:t>ударопрочность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155" name="Picture 22" descr="duraquartz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620688"/>
            <a:ext cx="2227875" cy="5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23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3922713"/>
            <a:ext cx="2476500" cy="17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7" name="Text Box 24"/>
          <p:cNvSpPr txBox="1">
            <a:spLocks noChangeArrowheads="1"/>
          </p:cNvSpPr>
          <p:nvPr/>
        </p:nvSpPr>
        <p:spPr bwMode="auto">
          <a:xfrm>
            <a:off x="2819400" y="4343400"/>
            <a:ext cx="1981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Безопасен и прост в использовании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ctr"/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6158" name="Picture 25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6094413"/>
            <a:ext cx="8169275" cy="83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ДюраКварц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VC-016S.JPG"/>
          <p:cNvPicPr>
            <a:picLocks noChangeAspect="1"/>
          </p:cNvPicPr>
          <p:nvPr/>
        </p:nvPicPr>
        <p:blipFill>
          <a:blip r:embed="rId3" cstate="print"/>
          <a:srcRect t="6834" b="6085"/>
          <a:stretch>
            <a:fillRect/>
          </a:stretch>
        </p:blipFill>
        <p:spPr>
          <a:xfrm>
            <a:off x="4754880" y="3991429"/>
            <a:ext cx="4389120" cy="2866571"/>
          </a:xfrm>
          <a:prstGeom prst="rect">
            <a:avLst/>
          </a:prstGeom>
        </p:spPr>
      </p:pic>
      <p:pic>
        <p:nvPicPr>
          <p:cNvPr id="10" name="Picture 9" descr="MVC-014S.JPG"/>
          <p:cNvPicPr>
            <a:picLocks noChangeAspect="1"/>
          </p:cNvPicPr>
          <p:nvPr/>
        </p:nvPicPr>
        <p:blipFill>
          <a:blip r:embed="rId4" cstate="print"/>
          <a:srcRect t="7826" b="10273"/>
          <a:stretch>
            <a:fillRect/>
          </a:stretch>
        </p:blipFill>
        <p:spPr>
          <a:xfrm>
            <a:off x="4754880" y="1219200"/>
            <a:ext cx="4389120" cy="2696028"/>
          </a:xfrm>
          <a:prstGeom prst="rect">
            <a:avLst/>
          </a:prstGeom>
        </p:spPr>
      </p:pic>
      <p:pic>
        <p:nvPicPr>
          <p:cNvPr id="65541" name="Picture 2" descr="windo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44" name="Rectangle 2"/>
          <p:cNvSpPr>
            <a:spLocks noChangeArrowheads="1"/>
          </p:cNvSpPr>
          <p:nvPr/>
        </p:nvSpPr>
        <p:spPr bwMode="auto">
          <a:xfrm>
            <a:off x="179512" y="3068960"/>
            <a:ext cx="4191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ru-RU" b="1" dirty="0" err="1" smtClean="0">
                <a:latin typeface="Century Gothic" pitchFamily="34" charset="0"/>
                <a:ea typeface="Osaka"/>
                <a:cs typeface="Osaka"/>
              </a:rPr>
              <a:t>ДюраКварц</a:t>
            </a:r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  </a:t>
            </a:r>
            <a:r>
              <a:rPr lang="ru-RU" dirty="0" smtClean="0">
                <a:latin typeface="Century Gothic" pitchFamily="34" charset="0"/>
                <a:ea typeface="Osaka"/>
                <a:cs typeface="Osaka"/>
              </a:rPr>
              <a:t>восстанавливает бетон и другие каменные поверхности с высочайшим уровнем адгезии к ним</a:t>
            </a:r>
            <a:r>
              <a:rPr lang="en-US" dirty="0" smtClean="0">
                <a:latin typeface="Century Gothic" pitchFamily="34" charset="0"/>
                <a:ea typeface="Osaka"/>
                <a:cs typeface="Osaka"/>
              </a:rPr>
              <a:t>. </a:t>
            </a:r>
            <a:endParaRPr lang="en-US" dirty="0">
              <a:latin typeface="Century Gothic" pitchFamily="34" charset="0"/>
              <a:ea typeface="Osaka"/>
              <a:cs typeface="Osaka"/>
            </a:endParaRPr>
          </a:p>
          <a:p>
            <a:endParaRPr lang="en-US" dirty="0">
              <a:solidFill>
                <a:schemeClr val="accent2"/>
              </a:solidFill>
              <a:latin typeface="Century Gothic" pitchFamily="34" charset="0"/>
              <a:ea typeface="Osaka"/>
              <a:cs typeface="Osaka"/>
            </a:endParaRPr>
          </a:p>
          <a:p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Адгезия </a:t>
            </a:r>
            <a:r>
              <a:rPr lang="ru-RU" b="1" dirty="0" err="1" smtClean="0">
                <a:latin typeface="Century Gothic" pitchFamily="34" charset="0"/>
                <a:ea typeface="Osaka"/>
                <a:cs typeface="Osaka"/>
              </a:rPr>
              <a:t>ДюраКварц</a:t>
            </a:r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 сильнее, чем у частиц бетона между собой</a:t>
            </a:r>
            <a:r>
              <a:rPr lang="en-US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</a:p>
          <a:p>
            <a:endParaRPr lang="en-US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endParaRPr lang="en-US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260648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ДюраКварц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7" descr="scan0040"/>
          <p:cNvPicPr>
            <a:picLocks noChangeAspect="1" noChangeArrowheads="1"/>
          </p:cNvPicPr>
          <p:nvPr/>
        </p:nvPicPr>
        <p:blipFill>
          <a:blip r:embed="rId3" cstate="print"/>
          <a:srcRect l="8905"/>
          <a:stretch>
            <a:fillRect/>
          </a:stretch>
        </p:blipFill>
        <p:spPr bwMode="auto">
          <a:xfrm>
            <a:off x="5820229" y="2092098"/>
            <a:ext cx="3309257" cy="267004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66563" name="Picture 6" descr="scan0039"/>
          <p:cNvPicPr>
            <a:picLocks noChangeAspect="1" noChangeArrowheads="1"/>
          </p:cNvPicPr>
          <p:nvPr/>
        </p:nvPicPr>
        <p:blipFill>
          <a:blip r:embed="rId4" cstate="print"/>
          <a:srcRect t="1579" r="23888" b="3592"/>
          <a:stretch>
            <a:fillRect/>
          </a:stretch>
        </p:blipFill>
        <p:spPr bwMode="auto">
          <a:xfrm>
            <a:off x="0" y="2104571"/>
            <a:ext cx="2868613" cy="265951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66570" name="Picture 5" descr="scan00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2800" y="2163763"/>
            <a:ext cx="2151063" cy="256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65763" y="1797050"/>
            <a:ext cx="554037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6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1" y="1792080"/>
            <a:ext cx="555544" cy="325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7" name="Text Box 9"/>
          <p:cNvSpPr txBox="1">
            <a:spLocks noChangeArrowheads="1"/>
          </p:cNvSpPr>
          <p:nvPr/>
        </p:nvSpPr>
        <p:spPr bwMode="auto">
          <a:xfrm>
            <a:off x="228600" y="5189538"/>
            <a:ext cx="89154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b="1" dirty="0" err="1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ДюраКварц</a:t>
            </a:r>
            <a:r>
              <a:rPr lang="ru-RU" b="1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обеспечивает сопротивление сжатию</a:t>
            </a:r>
            <a:r>
              <a:rPr lang="en-US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15,500 </a:t>
            </a:r>
            <a:r>
              <a:rPr lang="en-US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psi </a:t>
            </a:r>
            <a:br>
              <a:rPr lang="en-US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</a:br>
            <a:endParaRPr lang="en-US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Что в 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5 </a:t>
            </a:r>
            <a:r>
              <a:rPr lang="ru-RU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раз больше, чем у обыкновенного бетона</a:t>
            </a:r>
            <a:r>
              <a:rPr lang="en-US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!</a:t>
            </a:r>
            <a:endParaRPr lang="en-US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66568" name="Text Box 45"/>
          <p:cNvSpPr txBox="1">
            <a:spLocks noChangeArrowheads="1"/>
          </p:cNvSpPr>
          <p:nvPr/>
        </p:nvSpPr>
        <p:spPr bwMode="auto">
          <a:xfrm>
            <a:off x="152400" y="1371600"/>
            <a:ext cx="62214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Выдерживает даже самое напряженное движение без разрушения и растрескивания</a:t>
            </a:r>
            <a:endParaRPr lang="en-US" sz="1800" b="1" dirty="0">
              <a:ea typeface="Osaka"/>
              <a:cs typeface="Osak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260648"/>
            <a:ext cx="35253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ДюраКварц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62467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28800" y="4572000"/>
            <a:ext cx="2743200" cy="1792288"/>
          </a:xfrm>
          <a:prstGeom prst="rect">
            <a:avLst/>
          </a:prstGeom>
          <a:noFill/>
        </p:spPr>
      </p:pic>
      <p:pic>
        <p:nvPicPr>
          <p:cNvPr id="62468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286000"/>
            <a:ext cx="2476500" cy="1792288"/>
          </a:xfrm>
          <a:prstGeom prst="rect">
            <a:avLst/>
          </a:prstGeom>
          <a:noFill/>
        </p:spPr>
      </p:pic>
      <p:pic>
        <p:nvPicPr>
          <p:cNvPr id="62469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5500" y="1219200"/>
            <a:ext cx="2476500" cy="1792288"/>
          </a:xfrm>
          <a:prstGeom prst="rect">
            <a:avLst/>
          </a:prstGeom>
          <a:noFill/>
        </p:spPr>
      </p:pic>
      <p:pic>
        <p:nvPicPr>
          <p:cNvPr id="62470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657600"/>
            <a:ext cx="2895600" cy="1792288"/>
          </a:xfrm>
          <a:prstGeom prst="rect">
            <a:avLst/>
          </a:prstGeom>
          <a:noFill/>
        </p:spPr>
      </p:pic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2362200" y="13716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Большие площади, глубокие отверстия и полости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838200" y="2438400"/>
            <a:ext cx="2057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Возможно использование красителей для улучшения внешнего вида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667000" y="4905375"/>
            <a:ext cx="1905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Отличная адгезия к большинству субстанций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304800" y="3914775"/>
            <a:ext cx="23622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Высокая прочность на сжатие и </a:t>
            </a:r>
            <a:r>
              <a:rPr lang="ru-RU" sz="1800" dirty="0" err="1" smtClean="0">
                <a:solidFill>
                  <a:srgbClr val="FFFFFF"/>
                </a:solidFill>
                <a:latin typeface="Century Gothic" pitchFamily="34" charset="0"/>
              </a:rPr>
              <a:t>ударостойкость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 </a:t>
            </a:r>
          </a:p>
        </p:txBody>
      </p:sp>
      <p:pic>
        <p:nvPicPr>
          <p:cNvPr id="62477" name="Picture 13" descr="durafil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260648"/>
            <a:ext cx="1706378" cy="518120"/>
          </a:xfrm>
          <a:prstGeom prst="rect">
            <a:avLst/>
          </a:prstGeom>
          <a:noFill/>
        </p:spPr>
      </p:pic>
      <p:pic>
        <p:nvPicPr>
          <p:cNvPr id="62478" name="Picture 14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66800" y="6172200"/>
            <a:ext cx="8169275" cy="839788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67544" y="260648"/>
            <a:ext cx="3001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ДюраФил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0375" y="5029200"/>
            <a:ext cx="23336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1" name="Picture 21"/>
          <p:cNvPicPr>
            <a:picLocks noChangeAspect="1" noChangeArrowheads="1"/>
          </p:cNvPicPr>
          <p:nvPr/>
        </p:nvPicPr>
        <p:blipFill>
          <a:blip r:embed="rId4" cstate="print"/>
          <a:srcRect r="2274"/>
          <a:stretch>
            <a:fillRect/>
          </a:stretch>
        </p:blipFill>
        <p:spPr bwMode="auto">
          <a:xfrm>
            <a:off x="6858000" y="3222625"/>
            <a:ext cx="2286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2" name="Picture 15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 r="2039"/>
          <a:stretch>
            <a:fillRect/>
          </a:stretch>
        </p:blipFill>
        <p:spPr>
          <a:xfrm>
            <a:off x="6813550" y="1349375"/>
            <a:ext cx="2330450" cy="1828800"/>
          </a:xfrm>
        </p:spPr>
      </p:pic>
      <p:pic>
        <p:nvPicPr>
          <p:cNvPr id="73733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5029200"/>
            <a:ext cx="22463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4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03750" y="3167063"/>
            <a:ext cx="22145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5" name="Picture 1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338263"/>
            <a:ext cx="22145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91000" y="609600"/>
            <a:ext cx="4953000" cy="6248400"/>
            <a:chOff x="2640" y="384"/>
            <a:chExt cx="3120" cy="3936"/>
          </a:xfrm>
        </p:grpSpPr>
        <p:pic>
          <p:nvPicPr>
            <p:cNvPr id="73744" name="Picture 27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5400000">
              <a:off x="4111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5" name="Picture 28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5400000">
              <a:off x="4111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746" name="Picture 29" descr="bar"/>
            <p:cNvPicPr>
              <a:picLocks noChangeAspect="1" noChangeArrowheads="1"/>
            </p:cNvPicPr>
            <p:nvPr/>
          </p:nvPicPr>
          <p:blipFill>
            <a:blip r:embed="rId9" cstate="print"/>
            <a:srcRect t="13751"/>
            <a:stretch>
              <a:fillRect/>
            </a:stretch>
          </p:blipFill>
          <p:spPr bwMode="auto">
            <a:xfrm rot="10800000">
              <a:off x="4224" y="384"/>
              <a:ext cx="178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3737" name="Picture 2" descr="window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8" name="Rectangle 3"/>
          <p:cNvSpPr>
            <a:spLocks noChangeArrowheads="1"/>
          </p:cNvSpPr>
          <p:nvPr/>
        </p:nvSpPr>
        <p:spPr bwMode="auto">
          <a:xfrm>
            <a:off x="0" y="2209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BBE0E3"/>
              </a:solidFill>
              <a:ea typeface="Osaka"/>
              <a:cs typeface="Osaka"/>
            </a:endParaRPr>
          </a:p>
        </p:txBody>
      </p:sp>
      <p:sp>
        <p:nvSpPr>
          <p:cNvPr id="73741" name="Rectangle 2"/>
          <p:cNvSpPr>
            <a:spLocks noChangeArrowheads="1"/>
          </p:cNvSpPr>
          <p:nvPr/>
        </p:nvSpPr>
        <p:spPr bwMode="auto">
          <a:xfrm>
            <a:off x="200025" y="1349375"/>
            <a:ext cx="4752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Глубокие отверстия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3742" name="Rectangle 2"/>
          <p:cNvSpPr>
            <a:spLocks noChangeArrowheads="1"/>
          </p:cNvSpPr>
          <p:nvPr/>
        </p:nvSpPr>
        <p:spPr bwMode="auto">
          <a:xfrm>
            <a:off x="200025" y="3124200"/>
            <a:ext cx="444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Имеющийся в наличии «наполнитель»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3743" name="Rectangle 2"/>
          <p:cNvSpPr>
            <a:spLocks noChangeArrowheads="1"/>
          </p:cNvSpPr>
          <p:nvPr/>
        </p:nvSpPr>
        <p:spPr bwMode="auto">
          <a:xfrm>
            <a:off x="195263" y="5029200"/>
            <a:ext cx="50625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ДюраФил</a:t>
            </a:r>
            <a:r>
              <a:rPr lang="en-US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/</a:t>
            </a:r>
            <a:r>
              <a:rPr lang="ru-RU" sz="20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ДюраКварц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7544" y="260648"/>
            <a:ext cx="3001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ДюраФил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9" descr="scan0058"/>
          <p:cNvPicPr>
            <a:picLocks noChangeAspect="1" noChangeArrowheads="1"/>
          </p:cNvPicPr>
          <p:nvPr/>
        </p:nvPicPr>
        <p:blipFill>
          <a:blip r:embed="rId3" cstate="print"/>
          <a:srcRect r="18335"/>
          <a:stretch>
            <a:fillRect/>
          </a:stretch>
        </p:blipFill>
        <p:spPr bwMode="auto">
          <a:xfrm>
            <a:off x="6118225" y="2101850"/>
            <a:ext cx="3025775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5" name="Picture 5" descr="scan0057"/>
          <p:cNvPicPr>
            <a:picLocks noChangeAspect="1" noChangeArrowheads="1"/>
          </p:cNvPicPr>
          <p:nvPr/>
        </p:nvPicPr>
        <p:blipFill>
          <a:blip r:embed="rId4" cstate="print"/>
          <a:srcRect r="17349"/>
          <a:stretch>
            <a:fillRect/>
          </a:stretch>
        </p:blipFill>
        <p:spPr bwMode="auto">
          <a:xfrm>
            <a:off x="3059113" y="2101850"/>
            <a:ext cx="2960687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Picture 4" descr="scan0056"/>
          <p:cNvPicPr>
            <a:picLocks noChangeAspect="1" noChangeArrowheads="1"/>
          </p:cNvPicPr>
          <p:nvPr/>
        </p:nvPicPr>
        <p:blipFill>
          <a:blip r:embed="rId5" cstate="print"/>
          <a:srcRect r="16428"/>
          <a:stretch>
            <a:fillRect/>
          </a:stretch>
        </p:blipFill>
        <p:spPr bwMode="auto">
          <a:xfrm>
            <a:off x="0" y="2101850"/>
            <a:ext cx="2971800" cy="263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7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759" name="Text Box 9"/>
          <p:cNvSpPr txBox="1">
            <a:spLocks noChangeArrowheads="1"/>
          </p:cNvSpPr>
          <p:nvPr/>
        </p:nvSpPr>
        <p:spPr bwMode="auto">
          <a:xfrm>
            <a:off x="152400" y="5105400"/>
            <a:ext cx="82296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 dirty="0" err="1" smtClean="0">
                <a:latin typeface="Century Gothic" pitchFamily="34" charset="0"/>
                <a:ea typeface="Osaka"/>
                <a:cs typeface="Osaka"/>
              </a:rPr>
              <a:t>ДюраФил</a:t>
            </a:r>
            <a:r>
              <a:rPr lang="ru-RU" sz="2200" b="1" dirty="0" smtClean="0">
                <a:latin typeface="Century Gothic" pitchFamily="34" charset="0"/>
                <a:ea typeface="Osaka"/>
                <a:cs typeface="Osaka"/>
              </a:rPr>
              <a:t> резиносодержащий наполнитель и возможность придания цвета обеспечивают отличное восстановление и  длительную защиту полов которые становятся более красивыми и не </a:t>
            </a:r>
            <a:r>
              <a:rPr lang="ru-RU" sz="2200" b="1" dirty="0" err="1" smtClean="0">
                <a:latin typeface="Century Gothic" pitchFamily="34" charset="0"/>
                <a:ea typeface="Osaka"/>
                <a:cs typeface="Osaka"/>
              </a:rPr>
              <a:t>сользкими</a:t>
            </a:r>
            <a:endParaRPr lang="en-US" sz="22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4761" name="Text Box 45"/>
          <p:cNvSpPr txBox="1">
            <a:spLocks noChangeArrowheads="1"/>
          </p:cNvSpPr>
          <p:nvPr/>
        </p:nvSpPr>
        <p:spPr bwMode="auto">
          <a:xfrm>
            <a:off x="103188" y="1371600"/>
            <a:ext cx="77652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800" b="1" dirty="0" err="1" smtClean="0">
                <a:latin typeface="Century Gothic" pitchFamily="34" charset="0"/>
                <a:ea typeface="Osaka"/>
                <a:cs typeface="Osaka"/>
              </a:rPr>
              <a:t>ДюраФил</a:t>
            </a:r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 помогает отремонтировать повреждения на больших </a:t>
            </a:r>
          </a:p>
          <a:p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поверхностях пола</a:t>
            </a:r>
            <a:endParaRPr lang="en-US" sz="1800" b="1" dirty="0">
              <a:ea typeface="Osaka"/>
              <a:cs typeface="Osaka"/>
            </a:endParaRPr>
          </a:p>
        </p:txBody>
      </p:sp>
      <p:pic>
        <p:nvPicPr>
          <p:cNvPr id="74765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14625" y="1792288"/>
            <a:ext cx="549275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66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75325" y="1800225"/>
            <a:ext cx="549275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7544" y="260648"/>
            <a:ext cx="30011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ДюраФил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7" descr="Enecre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66573" name="Picture 13" descr="clea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3465513"/>
            <a:ext cx="2476500" cy="1792287"/>
          </a:xfrm>
          <a:prstGeom prst="rect">
            <a:avLst/>
          </a:prstGeom>
          <a:noFill/>
        </p:spPr>
      </p:pic>
      <p:pic>
        <p:nvPicPr>
          <p:cNvPr id="66563" name="Picture 3" descr="gr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4608513"/>
            <a:ext cx="2476500" cy="1792287"/>
          </a:xfrm>
          <a:prstGeom prst="rect">
            <a:avLst/>
          </a:prstGeom>
          <a:noFill/>
        </p:spPr>
      </p:pic>
      <p:pic>
        <p:nvPicPr>
          <p:cNvPr id="66564" name="Picture 4" descr="p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6700" y="2286000"/>
            <a:ext cx="2705100" cy="1792288"/>
          </a:xfrm>
          <a:prstGeom prst="rect">
            <a:avLst/>
          </a:prstGeom>
          <a:noFill/>
        </p:spPr>
      </p:pic>
      <p:pic>
        <p:nvPicPr>
          <p:cNvPr id="66565" name="Picture 5" descr="gr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66900" y="1219200"/>
            <a:ext cx="2476500" cy="1792288"/>
          </a:xfrm>
          <a:prstGeom prst="rect">
            <a:avLst/>
          </a:prstGeom>
          <a:noFill/>
        </p:spPr>
      </p:pic>
      <p:pic>
        <p:nvPicPr>
          <p:cNvPr id="66566" name="Picture 6" descr="clea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</p:spPr>
      </p:pic>
      <p:sp>
        <p:nvSpPr>
          <p:cNvPr id="66567" name="Text Box 7"/>
          <p:cNvSpPr txBox="1">
            <a:spLocks noChangeArrowheads="1"/>
          </p:cNvSpPr>
          <p:nvPr/>
        </p:nvSpPr>
        <p:spPr bwMode="auto">
          <a:xfrm>
            <a:off x="533400" y="2743200"/>
            <a:ext cx="2286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Быстро-затвердевающий материал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6568" name="Text Box 8"/>
          <p:cNvSpPr txBox="1">
            <a:spLocks noChangeArrowheads="1"/>
          </p:cNvSpPr>
          <p:nvPr/>
        </p:nvSpPr>
        <p:spPr bwMode="auto">
          <a:xfrm>
            <a:off x="2057400" y="1524000"/>
            <a:ext cx="2139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Защитит бетон, цемент, камень и кирпич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6569" name="Text Box 9"/>
          <p:cNvSpPr txBox="1">
            <a:spLocks noChangeArrowheads="1"/>
          </p:cNvSpPr>
          <p:nvPr/>
        </p:nvSpPr>
        <p:spPr bwMode="auto">
          <a:xfrm>
            <a:off x="1377950" y="5257800"/>
            <a:ext cx="250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Простота и быстрота использования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6570" name="Text Box 10"/>
          <p:cNvSpPr txBox="1">
            <a:spLocks noChangeArrowheads="1"/>
          </p:cNvSpPr>
          <p:nvPr/>
        </p:nvSpPr>
        <p:spPr bwMode="auto">
          <a:xfrm>
            <a:off x="152400" y="3886200"/>
            <a:ext cx="1905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Обеспечивает водонепроницаемость и изоляцию</a:t>
            </a:r>
          </a:p>
          <a:p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6572" name="Rectangle 12"/>
          <p:cNvSpPr>
            <a:spLocks noChangeArrowheads="1"/>
          </p:cNvSpPr>
          <p:nvPr/>
        </p:nvSpPr>
        <p:spPr bwMode="auto">
          <a:xfrm>
            <a:off x="3048000" y="4075113"/>
            <a:ext cx="144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Отличная адгезия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66576" name="Picture 16" descr="EnecreteWPW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759" y="332656"/>
            <a:ext cx="2301241" cy="635471"/>
          </a:xfrm>
          <a:prstGeom prst="rect">
            <a:avLst/>
          </a:prstGeom>
          <a:noFill/>
        </p:spPr>
      </p:pic>
      <p:pic>
        <p:nvPicPr>
          <p:cNvPr id="66577" name="Picture 17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71600" y="6018213"/>
            <a:ext cx="9058275" cy="93186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453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Энекрит</a:t>
            </a:r>
            <a:r>
              <a:rPr lang="ru-RU" sz="4000" i="1" dirty="0" smtClean="0">
                <a:solidFill>
                  <a:srgbClr val="003399"/>
                </a:solidFill>
                <a:latin typeface="Arial Black" pitchFamily="34" charset="0"/>
              </a:rPr>
              <a:t> ВП/ВС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2" descr="scan0052"/>
          <p:cNvPicPr>
            <a:picLocks noChangeAspect="1" noChangeArrowheads="1"/>
          </p:cNvPicPr>
          <p:nvPr/>
        </p:nvPicPr>
        <p:blipFill>
          <a:blip r:embed="rId3" cstate="print"/>
          <a:srcRect r="27893"/>
          <a:stretch>
            <a:fillRect/>
          </a:stretch>
        </p:blipFill>
        <p:spPr bwMode="auto">
          <a:xfrm>
            <a:off x="3048000" y="2095500"/>
            <a:ext cx="297180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Picture 17" descr="scan0051"/>
          <p:cNvPicPr>
            <a:picLocks noChangeAspect="1" noChangeArrowheads="1"/>
          </p:cNvPicPr>
          <p:nvPr/>
        </p:nvPicPr>
        <p:blipFill>
          <a:blip r:embed="rId4" cstate="print"/>
          <a:srcRect t="42314"/>
          <a:stretch>
            <a:fillRect/>
          </a:stretch>
        </p:blipFill>
        <p:spPr bwMode="auto">
          <a:xfrm>
            <a:off x="0" y="2100263"/>
            <a:ext cx="2995613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Picture 4" descr="windo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830" name="Text Box 9"/>
          <p:cNvSpPr txBox="1">
            <a:spLocks noChangeArrowheads="1"/>
          </p:cNvSpPr>
          <p:nvPr/>
        </p:nvSpPr>
        <p:spPr bwMode="auto">
          <a:xfrm>
            <a:off x="152400" y="5105400"/>
            <a:ext cx="822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Активная течь устранена при помощи </a:t>
            </a:r>
            <a:r>
              <a:rPr lang="ru-RU" sz="2200" b="1" dirty="0" err="1" smtClean="0">
                <a:latin typeface="Century Gothic" pitchFamily="34" charset="0"/>
                <a:ea typeface="Osaka"/>
                <a:cs typeface="Osaka"/>
              </a:rPr>
              <a:t>Энекрит</a:t>
            </a:r>
            <a:r>
              <a:rPr lang="ru-RU" sz="2200" b="1" dirty="0" smtClean="0">
                <a:latin typeface="Century Gothic" pitchFamily="34" charset="0"/>
                <a:ea typeface="Osaka"/>
                <a:cs typeface="Osaka"/>
              </a:rPr>
              <a:t> ВП 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изоляция выполнена</a:t>
            </a:r>
            <a:r>
              <a:rPr lang="en-US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200" b="1" dirty="0" err="1" smtClean="0">
                <a:latin typeface="Century Gothic" pitchFamily="34" charset="0"/>
                <a:ea typeface="Osaka"/>
                <a:cs typeface="Osaka"/>
              </a:rPr>
              <a:t>Энекрит</a:t>
            </a:r>
            <a:r>
              <a:rPr lang="ru-RU" sz="2200" b="1" dirty="0" smtClean="0">
                <a:latin typeface="Century Gothic" pitchFamily="34" charset="0"/>
                <a:ea typeface="Osaka"/>
                <a:cs typeface="Osaka"/>
              </a:rPr>
              <a:t> ВС</a:t>
            </a:r>
            <a:r>
              <a:rPr lang="en-US" sz="2200" b="1" dirty="0" smtClean="0">
                <a:latin typeface="Century Gothic" pitchFamily="34" charset="0"/>
                <a:ea typeface="Osaka"/>
                <a:cs typeface="Osaka"/>
              </a:rPr>
              <a:t>.</a:t>
            </a:r>
            <a:endParaRPr lang="en-US" sz="2200" b="1" dirty="0"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77834" name="Picture 30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625" y="1792288"/>
            <a:ext cx="549275" cy="321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5" name="Picture 30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75325" y="1800225"/>
            <a:ext cx="549275" cy="321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36" name="Picture 11" descr="scan0049"/>
          <p:cNvPicPr>
            <a:picLocks noChangeAspect="1" noChangeArrowheads="1"/>
          </p:cNvPicPr>
          <p:nvPr/>
        </p:nvPicPr>
        <p:blipFill>
          <a:blip r:embed="rId7" cstate="print"/>
          <a:srcRect t="3824" r="29939"/>
          <a:stretch>
            <a:fillRect/>
          </a:stretch>
        </p:blipFill>
        <p:spPr bwMode="auto">
          <a:xfrm>
            <a:off x="6140450" y="2097088"/>
            <a:ext cx="30035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67544" y="260648"/>
            <a:ext cx="453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Энекрит</a:t>
            </a:r>
            <a:r>
              <a:rPr lang="ru-RU" sz="4000" i="1" dirty="0" smtClean="0">
                <a:solidFill>
                  <a:srgbClr val="003399"/>
                </a:solidFill>
                <a:latin typeface="Arial Black" pitchFamily="34" charset="0"/>
              </a:rPr>
              <a:t> ВП/ВС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8"/>
          <p:cNvPicPr>
            <a:picLocks noChangeAspect="1" noChangeArrowheads="1"/>
          </p:cNvPicPr>
          <p:nvPr/>
        </p:nvPicPr>
        <p:blipFill>
          <a:blip r:embed="rId3" cstate="print"/>
          <a:srcRect l="714" t="13710" b="11021"/>
          <a:stretch>
            <a:fillRect/>
          </a:stretch>
        </p:blipFill>
        <p:spPr bwMode="auto">
          <a:xfrm>
            <a:off x="2808288" y="1295400"/>
            <a:ext cx="63246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1046" descr="window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028"/>
          <p:cNvGrpSpPr>
            <a:grpSpLocks/>
          </p:cNvGrpSpPr>
          <p:nvPr/>
        </p:nvGrpSpPr>
        <p:grpSpPr bwMode="auto">
          <a:xfrm>
            <a:off x="0" y="1306513"/>
            <a:ext cx="2830513" cy="5565775"/>
            <a:chOff x="2096" y="1130"/>
            <a:chExt cx="1899" cy="3734"/>
          </a:xfrm>
        </p:grpSpPr>
        <p:pic>
          <p:nvPicPr>
            <p:cNvPr id="78864" name="Picture 1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096" y="1130"/>
              <a:ext cx="1899" cy="12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5" name="Picture 1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96" y="2401"/>
              <a:ext cx="1877" cy="1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66" name="Picture 1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96" y="3619"/>
              <a:ext cx="1868" cy="1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8853" name="Text Box 20"/>
          <p:cNvSpPr txBox="1">
            <a:spLocks noChangeArrowheads="1"/>
          </p:cNvSpPr>
          <p:nvPr/>
        </p:nvSpPr>
        <p:spPr bwMode="auto">
          <a:xfrm>
            <a:off x="3489325" y="1408113"/>
            <a:ext cx="9302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8854" name="Picture 3" descr="bar"/>
          <p:cNvPicPr>
            <a:picLocks noChangeAspect="1" noChangeArrowheads="1"/>
          </p:cNvPicPr>
          <p:nvPr/>
        </p:nvPicPr>
        <p:blipFill>
          <a:blip r:embed="rId8" cstate="print"/>
          <a:srcRect l="13721" r="13751" b="19101"/>
          <a:stretch>
            <a:fillRect/>
          </a:stretch>
        </p:blipFill>
        <p:spPr bwMode="auto">
          <a:xfrm>
            <a:off x="0" y="3048000"/>
            <a:ext cx="2819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5" name="Picture 3" descr="bar"/>
          <p:cNvPicPr>
            <a:picLocks noChangeAspect="1" noChangeArrowheads="1"/>
          </p:cNvPicPr>
          <p:nvPr/>
        </p:nvPicPr>
        <p:blipFill>
          <a:blip r:embed="rId8" cstate="print"/>
          <a:srcRect l="13721" r="13751" b="19101"/>
          <a:stretch>
            <a:fillRect/>
          </a:stretch>
        </p:blipFill>
        <p:spPr bwMode="auto">
          <a:xfrm>
            <a:off x="0" y="4876800"/>
            <a:ext cx="2819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6" name="Picture 3" descr="bar"/>
          <p:cNvPicPr>
            <a:picLocks noChangeAspect="1" noChangeArrowheads="1"/>
          </p:cNvPicPr>
          <p:nvPr/>
        </p:nvPicPr>
        <p:blipFill>
          <a:blip r:embed="rId9" cstate="print"/>
          <a:srcRect t="13751"/>
          <a:stretch>
            <a:fillRect/>
          </a:stretch>
        </p:blipFill>
        <p:spPr bwMode="auto">
          <a:xfrm>
            <a:off x="2667000" y="1295400"/>
            <a:ext cx="282575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859" name="Text Box 9"/>
          <p:cNvSpPr txBox="1">
            <a:spLocks noChangeArrowheads="1"/>
          </p:cNvSpPr>
          <p:nvPr/>
        </p:nvSpPr>
        <p:spPr bwMode="auto">
          <a:xfrm>
            <a:off x="3226776" y="1671638"/>
            <a:ext cx="63246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Течь в Канадском метро</a:t>
            </a:r>
            <a:r>
              <a:rPr lang="en-US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  <a:endParaRPr lang="en-US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8860" name="Text Box 9"/>
          <p:cNvSpPr txBox="1">
            <a:spLocks noChangeArrowheads="1"/>
          </p:cNvSpPr>
          <p:nvPr/>
        </p:nvSpPr>
        <p:spPr bwMode="auto">
          <a:xfrm>
            <a:off x="2819400" y="5573713"/>
            <a:ext cx="6324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Проблема решена при гораздо меньших расходах</a:t>
            </a:r>
            <a:r>
              <a:rPr lang="en-US" sz="1800" b="1" dirty="0" smtClean="0">
                <a:latin typeface="Century Gothic" pitchFamily="34" charset="0"/>
                <a:ea typeface="Osaka"/>
                <a:cs typeface="Osaka"/>
              </a:rPr>
              <a:t>!</a:t>
            </a:r>
            <a:endParaRPr lang="en-US" sz="1800" dirty="0"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8861" name="TextBox 15"/>
          <p:cNvSpPr txBox="1">
            <a:spLocks noChangeArrowheads="1"/>
          </p:cNvSpPr>
          <p:nvPr/>
        </p:nvSpPr>
        <p:spPr bwMode="auto">
          <a:xfrm>
            <a:off x="0" y="1371600"/>
            <a:ext cx="236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Протекание грунтовых вод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8862" name="TextBox 16"/>
          <p:cNvSpPr txBox="1">
            <a:spLocks noChangeArrowheads="1"/>
          </p:cNvSpPr>
          <p:nvPr/>
        </p:nvSpPr>
        <p:spPr bwMode="auto">
          <a:xfrm>
            <a:off x="-228600" y="3505200"/>
            <a:ext cx="1981200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1 </a:t>
            </a:r>
            <a:r>
              <a:rPr lang="ru-RU" sz="1400" b="1" dirty="0" err="1" smtClean="0">
                <a:solidFill>
                  <a:schemeClr val="bg1"/>
                </a:solidFill>
              </a:rPr>
              <a:t>млн</a:t>
            </a:r>
            <a:r>
              <a:rPr lang="ru-RU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</a:rPr>
              <a:t>$</a:t>
            </a:r>
            <a:r>
              <a:rPr lang="ru-RU" sz="1400" b="1" dirty="0" smtClean="0">
                <a:solidFill>
                  <a:schemeClr val="bg1"/>
                </a:solidFill>
              </a:rPr>
              <a:t> ранее потраченный на решение этой проблемы не принес результата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8863" name="TextBox 17"/>
          <p:cNvSpPr txBox="1">
            <a:spLocks noChangeArrowheads="1"/>
          </p:cNvSpPr>
          <p:nvPr/>
        </p:nvSpPr>
        <p:spPr bwMode="auto">
          <a:xfrm>
            <a:off x="467544" y="5085184"/>
            <a:ext cx="234124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Использован </a:t>
            </a:r>
            <a:r>
              <a:rPr lang="en-US" sz="1400" b="1" dirty="0" smtClean="0">
                <a:solidFill>
                  <a:schemeClr val="bg1"/>
                </a:solidFill>
              </a:rPr>
              <a:t>ENECRETE </a:t>
            </a:r>
            <a:r>
              <a:rPr lang="en-US" sz="1400" b="1" dirty="0">
                <a:solidFill>
                  <a:schemeClr val="bg1"/>
                </a:solidFill>
              </a:rPr>
              <a:t>WP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7544" y="260648"/>
            <a:ext cx="45336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rgbClr val="003399"/>
                </a:solidFill>
                <a:latin typeface="Arial Black" pitchFamily="34" charset="0"/>
              </a:rPr>
              <a:t>Энекрит</a:t>
            </a:r>
            <a:r>
              <a:rPr lang="ru-RU" sz="4000" i="1" dirty="0" smtClean="0">
                <a:solidFill>
                  <a:srgbClr val="003399"/>
                </a:solidFill>
                <a:latin typeface="Arial Black" pitchFamily="34" charset="0"/>
              </a:rPr>
              <a:t> ВП/ВС</a:t>
            </a:r>
            <a:endParaRPr lang="ru-RU" sz="4000" i="1" dirty="0">
              <a:solidFill>
                <a:srgbClr val="0033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1181066"/>
            <a:ext cx="91440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Наиболее частые причины повреждения механизмов, оборудования, зданий, сооружений:</a:t>
            </a:r>
          </a:p>
          <a:p>
            <a:pPr algn="ctr" defTabSz="406400" eaLnBrk="0" hangingPunct="0"/>
            <a:endParaRPr lang="ru-RU" sz="24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ЭРОЗИЯ</a:t>
            </a:r>
          </a:p>
          <a:p>
            <a:pPr defTabSz="406400" eaLnBrk="0" hangingPunct="0"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КОРРОЗИЯ</a:t>
            </a:r>
          </a:p>
          <a:p>
            <a:pPr defTabSz="406400" eaLnBrk="0" hangingPunct="0"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КАВИТАЦИЯ</a:t>
            </a:r>
          </a:p>
          <a:p>
            <a:pPr defTabSz="406400" eaLnBrk="0" hangingPunct="0"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ТРЕЩИНА</a:t>
            </a:r>
          </a:p>
          <a:p>
            <a:pPr defTabSz="406400" eaLnBrk="0" hangingPunct="0">
              <a:buFont typeface="Arial" pitchFamily="34" charset="0"/>
              <a:buChar char="•"/>
            </a:pPr>
            <a:endParaRPr lang="ru-RU" sz="2400" b="1" dirty="0" smtClean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>
              <a:buFont typeface="Arial" pitchFamily="34" charset="0"/>
              <a:buChar char="•"/>
            </a:pPr>
            <a:r>
              <a:rPr lang="ru-RU" sz="24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ИЗНОС</a:t>
            </a:r>
            <a:endParaRPr lang="en-US" sz="24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260648" y="264711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РЕМОНТИРОВАТЬ, А НЕ МЕНЯТЬ!</a:t>
            </a:r>
            <a:endParaRPr lang="ru-RU" sz="3200" dirty="0">
              <a:solidFill>
                <a:schemeClr val="bg1"/>
              </a:solidFill>
            </a:endParaRPr>
          </a:p>
          <a:p>
            <a:pPr algn="ctr" defTabSz="406400" eaLnBrk="0" hangingPunct="0"/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5" descr="EnecladSu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58371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608513"/>
            <a:ext cx="2476500" cy="1792287"/>
          </a:xfrm>
          <a:prstGeom prst="rect">
            <a:avLst/>
          </a:prstGeom>
          <a:noFill/>
        </p:spPr>
      </p:pic>
      <p:pic>
        <p:nvPicPr>
          <p:cNvPr id="58372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286000"/>
            <a:ext cx="2476500" cy="1792288"/>
          </a:xfrm>
          <a:prstGeom prst="rect">
            <a:avLst/>
          </a:prstGeom>
          <a:noFill/>
        </p:spPr>
      </p:pic>
      <p:pic>
        <p:nvPicPr>
          <p:cNvPr id="58373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1219200"/>
            <a:ext cx="2705100" cy="1792288"/>
          </a:xfrm>
          <a:prstGeom prst="rect">
            <a:avLst/>
          </a:prstGeom>
          <a:noFill/>
        </p:spPr>
      </p:pic>
      <p:pic>
        <p:nvPicPr>
          <p:cNvPr id="58374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</p:spPr>
      </p:pic>
      <p:sp>
        <p:nvSpPr>
          <p:cNvPr id="58375" name="Text Box 7"/>
          <p:cNvSpPr txBox="1">
            <a:spLocks noChangeArrowheads="1"/>
          </p:cNvSpPr>
          <p:nvPr/>
        </p:nvSpPr>
        <p:spPr bwMode="auto">
          <a:xfrm>
            <a:off x="2133600" y="1371600"/>
            <a:ext cx="2286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Непревзойденная адгезия даже к проблемным материалам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8376" name="Text Box 8"/>
          <p:cNvSpPr txBox="1">
            <a:spLocks noChangeArrowheads="1"/>
          </p:cNvSpPr>
          <p:nvPr/>
        </p:nvSpPr>
        <p:spPr bwMode="auto">
          <a:xfrm>
            <a:off x="476810" y="2741613"/>
            <a:ext cx="21399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Жесть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Полированная керамика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8377" name="Text Box 9"/>
          <p:cNvSpPr txBox="1">
            <a:spLocks noChangeArrowheads="1"/>
          </p:cNvSpPr>
          <p:nvPr/>
        </p:nvSpPr>
        <p:spPr bwMode="auto">
          <a:xfrm>
            <a:off x="1163096" y="5180013"/>
            <a:ext cx="250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Универсальный клей 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–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сотни возможностей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8378" name="Text Box 10"/>
          <p:cNvSpPr txBox="1">
            <a:spLocks noChangeArrowheads="1"/>
          </p:cNvSpPr>
          <p:nvPr/>
        </p:nvSpPr>
        <p:spPr bwMode="auto">
          <a:xfrm>
            <a:off x="152400" y="4083050"/>
            <a:ext cx="190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Стекло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Нержавейка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Алюминий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58387" name="Picture 19" descr="enecladspuerbo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16632"/>
            <a:ext cx="2465076" cy="316384"/>
          </a:xfrm>
          <a:prstGeom prst="rect">
            <a:avLst/>
          </a:prstGeom>
          <a:noFill/>
        </p:spPr>
      </p:pic>
      <p:pic>
        <p:nvPicPr>
          <p:cNvPr id="58388" name="Picture 20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47800" y="6172200"/>
            <a:ext cx="8169275" cy="839788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260648"/>
            <a:ext cx="3366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СуперБонд</a:t>
            </a:r>
            <a:endParaRPr lang="ru-RU" sz="40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800600" y="1828800"/>
            <a:ext cx="3736975" cy="4846638"/>
          </a:xfrm>
        </p:spPr>
      </p:pic>
      <p:pic>
        <p:nvPicPr>
          <p:cNvPr id="108547" name="Picture 11" descr="ENE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228600"/>
            <a:ext cx="1708150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8" name="Picture 2" descr="window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9" name="Rectangle 2"/>
          <p:cNvSpPr>
            <a:spLocks noChangeArrowheads="1"/>
          </p:cNvSpPr>
          <p:nvPr/>
        </p:nvSpPr>
        <p:spPr bwMode="auto">
          <a:xfrm>
            <a:off x="228600" y="2819400"/>
            <a:ext cx="3276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 err="1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СуперБонд</a:t>
            </a:r>
            <a:r>
              <a:rPr lang="en-US" b="1" dirty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/>
            </a:r>
            <a:br>
              <a:rPr lang="en-US" b="1" dirty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</a:br>
            <a:r>
              <a:rPr lang="ru-RU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использован для приклеивания противоскользящих полосок на ступенях</a:t>
            </a:r>
            <a:r>
              <a:rPr lang="en-US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 create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7544" y="260648"/>
            <a:ext cx="3366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 err="1" smtClean="0">
                <a:solidFill>
                  <a:schemeClr val="accent1">
                    <a:lumMod val="75000"/>
                  </a:schemeClr>
                </a:solidFill>
                <a:latin typeface="Arial Black" pitchFamily="34" charset="0"/>
              </a:rPr>
              <a:t>СуперБонд</a:t>
            </a:r>
            <a:endParaRPr lang="ru-RU" sz="4000" i="1" dirty="0">
              <a:solidFill>
                <a:schemeClr val="accent1">
                  <a:lumMod val="75000"/>
                </a:schemeClr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8" descr="tit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31" descr="jetlin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04800" y="5940425"/>
            <a:ext cx="91455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27" descr="tex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5562600"/>
            <a:ext cx="6859588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23528" y="2636912"/>
            <a:ext cx="475258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33CC"/>
                </a:solidFill>
              </a:rPr>
              <a:t>Средства защиты зданий </a:t>
            </a:r>
          </a:p>
          <a:p>
            <a:r>
              <a:rPr lang="ru-RU" sz="3200" b="1" dirty="0" smtClean="0">
                <a:solidFill>
                  <a:srgbClr val="0033CC"/>
                </a:solidFill>
              </a:rPr>
              <a:t>и сооружений</a:t>
            </a:r>
            <a:endParaRPr lang="ru-RU" sz="3200" b="1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8" descr="EnecladSu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64515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4760913"/>
            <a:ext cx="2476500" cy="1792287"/>
          </a:xfrm>
          <a:prstGeom prst="rect">
            <a:avLst/>
          </a:prstGeom>
          <a:noFill/>
        </p:spPr>
      </p:pic>
      <p:pic>
        <p:nvPicPr>
          <p:cNvPr id="64516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286000"/>
            <a:ext cx="2476500" cy="1792288"/>
          </a:xfrm>
          <a:prstGeom prst="rect">
            <a:avLst/>
          </a:prstGeom>
          <a:noFill/>
        </p:spPr>
      </p:pic>
      <p:pic>
        <p:nvPicPr>
          <p:cNvPr id="64517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1219200"/>
            <a:ext cx="3009900" cy="1792288"/>
          </a:xfrm>
          <a:prstGeom prst="rect">
            <a:avLst/>
          </a:prstGeom>
          <a:noFill/>
        </p:spPr>
      </p:pic>
      <p:pic>
        <p:nvPicPr>
          <p:cNvPr id="64518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2476500" cy="1792287"/>
          </a:xfrm>
          <a:prstGeom prst="rect">
            <a:avLst/>
          </a:prstGeom>
          <a:noFill/>
        </p:spPr>
      </p:pic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533400" y="2438400"/>
            <a:ext cx="1981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Стойкость к истиранию, вызванному интенсивным  движением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2110450" y="1542325"/>
            <a:ext cx="253775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Износоустойчивость Химическая стойкость </a:t>
            </a:r>
            <a:r>
              <a:rPr lang="ru-RU" sz="1800" dirty="0" err="1" smtClean="0">
                <a:solidFill>
                  <a:srgbClr val="FFFFFF"/>
                </a:solidFill>
                <a:latin typeface="Century Gothic" pitchFamily="34" charset="0"/>
              </a:rPr>
              <a:t>Маслостойкость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1219200" y="5180013"/>
            <a:ext cx="250825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Склады, ангары, погрузочные площадки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64522" name="Text Box 10"/>
          <p:cNvSpPr txBox="1">
            <a:spLocks noChangeArrowheads="1"/>
          </p:cNvSpPr>
          <p:nvPr/>
        </p:nvSpPr>
        <p:spPr bwMode="auto">
          <a:xfrm>
            <a:off x="152400" y="3962400"/>
            <a:ext cx="1905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Простота применения и обслуживания 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64527" name="Picture 15" descr="enecladfps200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429" y="692696"/>
            <a:ext cx="3491571" cy="519708"/>
          </a:xfrm>
          <a:prstGeom prst="rect">
            <a:avLst/>
          </a:prstGeom>
          <a:noFill/>
        </p:spPr>
      </p:pic>
      <p:sp>
        <p:nvSpPr>
          <p:cNvPr id="64528" name="Rectangle 16"/>
          <p:cNvSpPr>
            <a:spLocks noChangeArrowheads="1"/>
          </p:cNvSpPr>
          <p:nvPr/>
        </p:nvSpPr>
        <p:spPr bwMode="auto">
          <a:xfrm>
            <a:off x="3048000" y="4075113"/>
            <a:ext cx="2743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Без запаха. Нет летучих органических соединений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64529" name="Picture 17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3429000"/>
            <a:ext cx="3200400" cy="1792287"/>
          </a:xfrm>
          <a:prstGeom prst="rect">
            <a:avLst/>
          </a:prstGeom>
          <a:noFill/>
        </p:spPr>
      </p:pic>
      <p:pic>
        <p:nvPicPr>
          <p:cNvPr id="64530" name="Picture 18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43000" y="6248400"/>
            <a:ext cx="8169275" cy="83978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1371600" y="83373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336699"/>
                </a:solidFill>
                <a:latin typeface="Arial Black" pitchFamily="34" charset="0"/>
              </a:rPr>
              <a:t>система защиты полов</a:t>
            </a:r>
            <a:endParaRPr lang="ru-RU" i="1" dirty="0">
              <a:solidFill>
                <a:srgbClr val="336699"/>
              </a:solidFill>
              <a:latin typeface="Arial Black" pitchFamily="34" charset="0"/>
            </a:endParaRPr>
          </a:p>
        </p:txBody>
      </p:sp>
      <p:sp>
        <p:nvSpPr>
          <p:cNvPr id="18" name="TextBox 3"/>
          <p:cNvSpPr txBox="1"/>
          <p:nvPr/>
        </p:nvSpPr>
        <p:spPr>
          <a:xfrm>
            <a:off x="107504" y="116632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006699"/>
                </a:solidFill>
                <a:latin typeface="Arial Black" pitchFamily="34" charset="0"/>
              </a:rPr>
              <a:t>Энеклад</a:t>
            </a:r>
            <a:r>
              <a:rPr lang="ru-RU" sz="4000" i="1" dirty="0" smtClean="0">
                <a:solidFill>
                  <a:srgbClr val="006699"/>
                </a:solidFill>
                <a:latin typeface="Arial Black" pitchFamily="34" charset="0"/>
              </a:rPr>
              <a:t> ФПС 2000</a:t>
            </a:r>
            <a:endParaRPr lang="ru-RU" sz="4000" i="1" dirty="0">
              <a:solidFill>
                <a:srgbClr val="0066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6" descr="scan0095"/>
          <p:cNvPicPr>
            <a:picLocks noChangeAspect="1" noChangeArrowheads="1"/>
          </p:cNvPicPr>
          <p:nvPr/>
        </p:nvPicPr>
        <p:blipFill>
          <a:blip r:embed="rId3" cstate="print"/>
          <a:srcRect t="9259" r="1033" b="23611"/>
          <a:stretch>
            <a:fillRect/>
          </a:stretch>
        </p:blipFill>
        <p:spPr bwMode="auto">
          <a:xfrm>
            <a:off x="4724400" y="4648200"/>
            <a:ext cx="4408488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5" name="Picture 7" descr="scan0094"/>
          <p:cNvPicPr>
            <a:picLocks noChangeAspect="1" noChangeArrowheads="1"/>
          </p:cNvPicPr>
          <p:nvPr/>
        </p:nvPicPr>
        <p:blipFill>
          <a:blip r:embed="rId4" cstate="print"/>
          <a:srcRect t="27779" b="14352"/>
          <a:stretch>
            <a:fillRect/>
          </a:stretch>
        </p:blipFill>
        <p:spPr bwMode="auto">
          <a:xfrm>
            <a:off x="4675188" y="3124200"/>
            <a:ext cx="4468812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6" name="Picture 4" descr="scan0093"/>
          <p:cNvPicPr>
            <a:picLocks noChangeAspect="1" noChangeArrowheads="1"/>
          </p:cNvPicPr>
          <p:nvPr/>
        </p:nvPicPr>
        <p:blipFill>
          <a:blip r:embed="rId5" cstate="print"/>
          <a:srcRect t="21886" b="23422"/>
          <a:stretch>
            <a:fillRect/>
          </a:stretch>
        </p:blipFill>
        <p:spPr bwMode="auto">
          <a:xfrm>
            <a:off x="4724400" y="1339850"/>
            <a:ext cx="4398963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191000" y="3048000"/>
            <a:ext cx="4953000" cy="2111375"/>
            <a:chOff x="2640" y="1920"/>
            <a:chExt cx="3120" cy="1330"/>
          </a:xfrm>
        </p:grpSpPr>
        <p:pic>
          <p:nvPicPr>
            <p:cNvPr id="85002" name="Picture 27" descr="bar"/>
            <p:cNvPicPr>
              <a:picLocks noChangeAspect="1" noChangeArrowheads="1"/>
            </p:cNvPicPr>
            <p:nvPr/>
          </p:nvPicPr>
          <p:blipFill>
            <a:blip r:embed="rId6" cstate="print"/>
            <a:srcRect t="13751"/>
            <a:stretch>
              <a:fillRect/>
            </a:stretch>
          </p:blipFill>
          <p:spPr bwMode="auto">
            <a:xfrm rot="5400000">
              <a:off x="4111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003" name="Picture 28" descr="bar"/>
            <p:cNvPicPr>
              <a:picLocks noChangeAspect="1" noChangeArrowheads="1"/>
            </p:cNvPicPr>
            <p:nvPr/>
          </p:nvPicPr>
          <p:blipFill>
            <a:blip r:embed="rId6" cstate="print"/>
            <a:srcRect t="13751"/>
            <a:stretch>
              <a:fillRect/>
            </a:stretch>
          </p:blipFill>
          <p:spPr bwMode="auto">
            <a:xfrm rot="5400000">
              <a:off x="4111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84998" name="Picture 2" descr="window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001" name="Rectangle 2"/>
          <p:cNvSpPr>
            <a:spLocks noChangeArrowheads="1"/>
          </p:cNvSpPr>
          <p:nvPr/>
        </p:nvSpPr>
        <p:spPr bwMode="auto">
          <a:xfrm>
            <a:off x="152400" y="2881651"/>
            <a:ext cx="44958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Системы </a:t>
            </a:r>
            <a:r>
              <a:rPr lang="ru-RU" b="1" dirty="0" err="1" smtClean="0">
                <a:latin typeface="Century Gothic" pitchFamily="34" charset="0"/>
                <a:ea typeface="Osaka"/>
                <a:cs typeface="Osaka"/>
              </a:rPr>
              <a:t>Энеклад</a:t>
            </a:r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dirty="0" smtClean="0">
                <a:latin typeface="Century Gothic" pitchFamily="34" charset="0"/>
                <a:ea typeface="Osaka"/>
                <a:cs typeface="Osaka"/>
              </a:rPr>
              <a:t>и</a:t>
            </a:r>
            <a:r>
              <a:rPr lang="en-US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b="1" dirty="0" err="1" smtClean="0">
                <a:latin typeface="Century Gothic" pitchFamily="34" charset="0"/>
                <a:ea typeface="Osaka"/>
                <a:cs typeface="Osaka"/>
              </a:rPr>
              <a:t>Хемклад</a:t>
            </a:r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dirty="0" smtClean="0">
                <a:latin typeface="Century Gothic" pitchFamily="34" charset="0"/>
                <a:ea typeface="Osaka"/>
                <a:cs typeface="Osaka"/>
              </a:rPr>
              <a:t>могут быть выполнены с противоскользящим покрытием и практически любой степенью защиты от агрессивных химических воздействий на любом типе поверхностей.</a:t>
            </a:r>
            <a:endParaRPr lang="en-US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3" name="TextBox 3"/>
          <p:cNvSpPr txBox="1"/>
          <p:nvPr/>
        </p:nvSpPr>
        <p:spPr>
          <a:xfrm>
            <a:off x="107504" y="116632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006699"/>
                </a:solidFill>
                <a:latin typeface="Arial Black" pitchFamily="34" charset="0"/>
              </a:rPr>
              <a:t>Энеклад</a:t>
            </a:r>
            <a:r>
              <a:rPr lang="ru-RU" sz="4000" i="1" dirty="0" smtClean="0">
                <a:solidFill>
                  <a:srgbClr val="006699"/>
                </a:solidFill>
                <a:latin typeface="Arial Black" pitchFamily="34" charset="0"/>
              </a:rPr>
              <a:t> ФПС 2000</a:t>
            </a:r>
            <a:endParaRPr lang="ru-RU" sz="4000" i="1" dirty="0">
              <a:solidFill>
                <a:srgbClr val="006699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1600" y="83373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336699"/>
                </a:solidFill>
                <a:latin typeface="Arial Black" pitchFamily="34" charset="0"/>
              </a:rPr>
              <a:t>система защиты полов</a:t>
            </a:r>
            <a:endParaRPr lang="ru-RU" i="1" dirty="0">
              <a:solidFill>
                <a:srgbClr val="336699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2" descr="wind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/>
          <p:nvPr/>
        </p:nvSpPr>
        <p:spPr>
          <a:xfrm>
            <a:off x="107504" y="116632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006699"/>
                </a:solidFill>
                <a:latin typeface="Arial Black" pitchFamily="34" charset="0"/>
              </a:rPr>
              <a:t>Энеклад</a:t>
            </a:r>
            <a:r>
              <a:rPr lang="ru-RU" sz="4000" i="1" dirty="0" smtClean="0">
                <a:solidFill>
                  <a:srgbClr val="006699"/>
                </a:solidFill>
                <a:latin typeface="Arial Black" pitchFamily="34" charset="0"/>
              </a:rPr>
              <a:t> ФПС 2000</a:t>
            </a:r>
            <a:endParaRPr lang="ru-RU" sz="4000" i="1" dirty="0">
              <a:solidFill>
                <a:srgbClr val="006699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1600" y="83373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336699"/>
                </a:solidFill>
                <a:latin typeface="Arial Black" pitchFamily="34" charset="0"/>
              </a:rPr>
              <a:t>система защиты полов</a:t>
            </a:r>
            <a:endParaRPr lang="ru-RU" i="1" dirty="0">
              <a:solidFill>
                <a:srgbClr val="336699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340768"/>
            <a:ext cx="7560840" cy="549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2" descr="wind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/>
          <p:nvPr/>
        </p:nvSpPr>
        <p:spPr>
          <a:xfrm>
            <a:off x="107504" y="116632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006699"/>
                </a:solidFill>
                <a:latin typeface="Arial Black" pitchFamily="34" charset="0"/>
              </a:rPr>
              <a:t>Энеклад</a:t>
            </a:r>
            <a:r>
              <a:rPr lang="ru-RU" sz="4000" i="1" dirty="0" smtClean="0">
                <a:solidFill>
                  <a:srgbClr val="006699"/>
                </a:solidFill>
                <a:latin typeface="Arial Black" pitchFamily="34" charset="0"/>
              </a:rPr>
              <a:t> ФПС 2000</a:t>
            </a:r>
            <a:endParaRPr lang="ru-RU" sz="4000" i="1" dirty="0">
              <a:solidFill>
                <a:srgbClr val="006699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1600" y="83373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336699"/>
                </a:solidFill>
                <a:latin typeface="Arial Black" pitchFamily="34" charset="0"/>
              </a:rPr>
              <a:t>система защиты полов</a:t>
            </a:r>
            <a:endParaRPr lang="ru-RU" i="1" dirty="0">
              <a:solidFill>
                <a:srgbClr val="336699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867784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79512" y="4763904"/>
            <a:ext cx="7920880" cy="20159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ru-RU" sz="2500" b="1" dirty="0" smtClean="0">
                <a:latin typeface="Century Gothic" pitchFamily="34" charset="0"/>
                <a:ea typeface="Osaka"/>
                <a:cs typeface="Osaka"/>
              </a:rPr>
              <a:t>Системы </a:t>
            </a:r>
            <a:r>
              <a:rPr lang="ru-RU" sz="2500" b="1" dirty="0" err="1" smtClean="0">
                <a:latin typeface="Century Gothic" pitchFamily="34" charset="0"/>
                <a:ea typeface="Osaka"/>
                <a:cs typeface="Osaka"/>
              </a:rPr>
              <a:t>Энеклад</a:t>
            </a:r>
            <a:r>
              <a:rPr lang="ru-RU" sz="2500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500" dirty="0" smtClean="0">
                <a:latin typeface="Century Gothic" pitchFamily="34" charset="0"/>
                <a:ea typeface="Osaka"/>
                <a:cs typeface="Osaka"/>
              </a:rPr>
              <a:t>и</a:t>
            </a:r>
            <a:r>
              <a:rPr lang="en-US" sz="2500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500" b="1" dirty="0" err="1" smtClean="0">
                <a:latin typeface="Century Gothic" pitchFamily="34" charset="0"/>
                <a:ea typeface="Osaka"/>
                <a:cs typeface="Osaka"/>
              </a:rPr>
              <a:t>Хемклад</a:t>
            </a:r>
            <a:r>
              <a:rPr lang="ru-RU" sz="2500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500" dirty="0" smtClean="0">
                <a:latin typeface="Century Gothic" pitchFamily="34" charset="0"/>
                <a:ea typeface="Osaka"/>
                <a:cs typeface="Osaka"/>
              </a:rPr>
              <a:t>могут быть выполнены с противоскользящим покрытием и практически любой степенью защиты от агрессивных химических воздействий на любом типе поверхностей.</a:t>
            </a:r>
            <a:endParaRPr lang="en-US" sz="25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8" name="Picture 2" descr="wind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3"/>
          <p:cNvSpPr txBox="1"/>
          <p:nvPr/>
        </p:nvSpPr>
        <p:spPr>
          <a:xfrm>
            <a:off x="107504" y="116632"/>
            <a:ext cx="5687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006699"/>
                </a:solidFill>
                <a:latin typeface="Arial Black" pitchFamily="34" charset="0"/>
              </a:rPr>
              <a:t>Энеклад</a:t>
            </a:r>
            <a:r>
              <a:rPr lang="ru-RU" sz="4000" i="1" dirty="0" smtClean="0">
                <a:solidFill>
                  <a:srgbClr val="006699"/>
                </a:solidFill>
                <a:latin typeface="Arial Black" pitchFamily="34" charset="0"/>
              </a:rPr>
              <a:t> ФПС 2000</a:t>
            </a:r>
            <a:endParaRPr lang="ru-RU" sz="4000" i="1" dirty="0">
              <a:solidFill>
                <a:srgbClr val="006699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371600" y="833735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336699"/>
                </a:solidFill>
                <a:latin typeface="Arial Black" pitchFamily="34" charset="0"/>
              </a:rPr>
              <a:t>система защиты полов</a:t>
            </a:r>
            <a:endParaRPr lang="ru-RU" i="1" dirty="0">
              <a:solidFill>
                <a:srgbClr val="336699"/>
              </a:solidFill>
              <a:latin typeface="Arial Black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340768"/>
            <a:ext cx="5724128" cy="2089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96952"/>
            <a:ext cx="6516216" cy="206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5936" y="4769768"/>
            <a:ext cx="360220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5" name="Picture 13" descr="Enes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54275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4724400"/>
            <a:ext cx="2476500" cy="1792287"/>
          </a:xfrm>
          <a:prstGeom prst="rect">
            <a:avLst/>
          </a:prstGeom>
          <a:noFill/>
        </p:spPr>
      </p:pic>
      <p:pic>
        <p:nvPicPr>
          <p:cNvPr id="54276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2286000"/>
            <a:ext cx="2476500" cy="1792288"/>
          </a:xfrm>
          <a:prstGeom prst="rect">
            <a:avLst/>
          </a:prstGeom>
          <a:noFill/>
        </p:spPr>
      </p:pic>
      <p:pic>
        <p:nvPicPr>
          <p:cNvPr id="54277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6900" y="1219200"/>
            <a:ext cx="2705100" cy="1792288"/>
          </a:xfrm>
          <a:prstGeom prst="rect">
            <a:avLst/>
          </a:prstGeom>
          <a:noFill/>
        </p:spPr>
      </p:pic>
      <p:pic>
        <p:nvPicPr>
          <p:cNvPr id="54278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2400" y="3541713"/>
            <a:ext cx="3124200" cy="1944687"/>
          </a:xfrm>
          <a:prstGeom prst="rect">
            <a:avLst/>
          </a:prstGeom>
          <a:noFill/>
        </p:spPr>
      </p:pic>
      <p:sp>
        <p:nvSpPr>
          <p:cNvPr id="54279" name="Text Box 7"/>
          <p:cNvSpPr txBox="1">
            <a:spLocks noChangeArrowheads="1"/>
          </p:cNvSpPr>
          <p:nvPr/>
        </p:nvSpPr>
        <p:spPr bwMode="auto">
          <a:xfrm>
            <a:off x="2133600" y="1604963"/>
            <a:ext cx="2209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Теплоотражение, устойчивость к УФ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4280" name="Text Box 8"/>
          <p:cNvSpPr txBox="1">
            <a:spLocks noChangeArrowheads="1"/>
          </p:cNvSpPr>
          <p:nvPr/>
        </p:nvSpPr>
        <p:spPr bwMode="auto">
          <a:xfrm>
            <a:off x="609600" y="2590800"/>
            <a:ext cx="2057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Водоотталкивающий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, 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Долговечный, Гибкий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4281" name="Text Box 9"/>
          <p:cNvSpPr txBox="1">
            <a:spLocks noChangeArrowheads="1"/>
          </p:cNvSpPr>
          <p:nvPr/>
        </p:nvSpPr>
        <p:spPr bwMode="auto">
          <a:xfrm>
            <a:off x="2743200" y="5257800"/>
            <a:ext cx="175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Водостоки</a:t>
            </a:r>
            <a:r>
              <a:rPr lang="en-US" sz="1800" dirty="0" smtClean="0">
                <a:solidFill>
                  <a:schemeClr val="bg1"/>
                </a:solidFill>
                <a:latin typeface="Century Gothic" pitchFamily="34" charset="0"/>
              </a:rPr>
              <a:t>,</a:t>
            </a:r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 Стыки и перегибы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4282" name="Text Box 10"/>
          <p:cNvSpPr txBox="1">
            <a:spLocks noChangeArrowheads="1"/>
          </p:cNvSpPr>
          <p:nvPr/>
        </p:nvSpPr>
        <p:spPr bwMode="auto">
          <a:xfrm>
            <a:off x="228600" y="3810000"/>
            <a:ext cx="28194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Металлические платформы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Крыши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Прицепы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</a:rPr>
              <a:t>Навесы</a:t>
            </a:r>
            <a:endParaRPr lang="en-US" sz="180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pic>
        <p:nvPicPr>
          <p:cNvPr id="54286" name="Picture 14" descr="bottom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95400" y="6172200"/>
            <a:ext cx="8169275" cy="839788"/>
          </a:xfrm>
          <a:prstGeom prst="rect">
            <a:avLst/>
          </a:prstGeom>
          <a:noFill/>
        </p:spPr>
      </p:pic>
      <p:pic>
        <p:nvPicPr>
          <p:cNvPr id="54287" name="Picture 15" descr="enesalhr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88640"/>
            <a:ext cx="2251993" cy="356178"/>
          </a:xfrm>
          <a:prstGeom prst="rect">
            <a:avLst/>
          </a:prstGeom>
          <a:noFill/>
        </p:spPr>
      </p:pic>
      <p:sp>
        <p:nvSpPr>
          <p:cNvPr id="16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ES-002-ENESEAL2l.jpg"/>
          <p:cNvPicPr>
            <a:picLocks noChangeAspect="1"/>
          </p:cNvPicPr>
          <p:nvPr/>
        </p:nvPicPr>
        <p:blipFill>
          <a:blip r:embed="rId3" cstate="print"/>
          <a:srcRect l="968" t="30236" b="11746"/>
          <a:stretch>
            <a:fillRect/>
          </a:stretch>
        </p:blipFill>
        <p:spPr>
          <a:xfrm>
            <a:off x="4731657" y="3247572"/>
            <a:ext cx="4412343" cy="1774371"/>
          </a:xfrm>
          <a:prstGeom prst="rect">
            <a:avLst/>
          </a:prstGeom>
        </p:spPr>
      </p:pic>
      <p:pic>
        <p:nvPicPr>
          <p:cNvPr id="18" name="Picture 17" descr="Graphic1.jpg"/>
          <p:cNvPicPr>
            <a:picLocks noChangeAspect="1"/>
          </p:cNvPicPr>
          <p:nvPr/>
        </p:nvPicPr>
        <p:blipFill>
          <a:blip r:embed="rId4" cstate="print"/>
          <a:srcRect l="19459" b="57055"/>
          <a:stretch>
            <a:fillRect/>
          </a:stretch>
        </p:blipFill>
        <p:spPr>
          <a:xfrm>
            <a:off x="4738914" y="5090886"/>
            <a:ext cx="4405086" cy="1767114"/>
          </a:xfrm>
          <a:prstGeom prst="rect">
            <a:avLst/>
          </a:prstGeom>
        </p:spPr>
      </p:pic>
      <p:pic>
        <p:nvPicPr>
          <p:cNvPr id="16" name="Picture 15" descr="after 00.JPG"/>
          <p:cNvPicPr>
            <a:picLocks noChangeAspect="1"/>
          </p:cNvPicPr>
          <p:nvPr/>
        </p:nvPicPr>
        <p:blipFill>
          <a:blip r:embed="rId5" cstate="print"/>
          <a:srcRect t="10082" r="1981" b="34255"/>
          <a:stretch>
            <a:fillRect/>
          </a:stretch>
        </p:blipFill>
        <p:spPr>
          <a:xfrm>
            <a:off x="4724400" y="1324428"/>
            <a:ext cx="4419600" cy="1883229"/>
          </a:xfrm>
          <a:prstGeom prst="rect">
            <a:avLst/>
          </a:prstGeom>
        </p:spPr>
      </p:pic>
      <p:pic>
        <p:nvPicPr>
          <p:cNvPr id="89094" name="Picture 2" descr="window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19574" y="3076575"/>
            <a:ext cx="4967288" cy="2111375"/>
            <a:chOff x="2658" y="1920"/>
            <a:chExt cx="3129" cy="1330"/>
          </a:xfrm>
        </p:grpSpPr>
        <p:pic>
          <p:nvPicPr>
            <p:cNvPr id="89102" name="Picture 27" descr="bar"/>
            <p:cNvPicPr>
              <a:picLocks noChangeAspect="1" noChangeArrowheads="1"/>
            </p:cNvPicPr>
            <p:nvPr/>
          </p:nvPicPr>
          <p:blipFill>
            <a:blip r:embed="rId7" cstate="print"/>
            <a:srcRect t="13751"/>
            <a:stretch>
              <a:fillRect/>
            </a:stretch>
          </p:blipFill>
          <p:spPr bwMode="auto">
            <a:xfrm rot="5400000">
              <a:off x="4129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103" name="Picture 28" descr="bar"/>
            <p:cNvPicPr>
              <a:picLocks noChangeAspect="1" noChangeArrowheads="1"/>
            </p:cNvPicPr>
            <p:nvPr/>
          </p:nvPicPr>
          <p:blipFill>
            <a:blip r:embed="rId7" cstate="print"/>
            <a:srcRect t="13751"/>
            <a:stretch>
              <a:fillRect/>
            </a:stretch>
          </p:blipFill>
          <p:spPr bwMode="auto">
            <a:xfrm rot="5400000">
              <a:off x="4138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9095" name="Rectangle 3"/>
          <p:cNvSpPr>
            <a:spLocks noChangeArrowheads="1"/>
          </p:cNvSpPr>
          <p:nvPr/>
        </p:nvSpPr>
        <p:spPr bwMode="auto">
          <a:xfrm>
            <a:off x="0" y="2209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BBE0E3"/>
              </a:solidFill>
              <a:ea typeface="Osaka"/>
              <a:cs typeface="Osaka"/>
            </a:endParaRPr>
          </a:p>
        </p:txBody>
      </p:sp>
      <p:sp>
        <p:nvSpPr>
          <p:cNvPr id="89098" name="Rectangle 2"/>
          <p:cNvSpPr>
            <a:spLocks noChangeArrowheads="1"/>
          </p:cNvSpPr>
          <p:nvPr/>
        </p:nvSpPr>
        <p:spPr bwMode="auto">
          <a:xfrm>
            <a:off x="80963" y="1349375"/>
            <a:ext cx="47529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Водоотталкивание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для проблемных частей крыш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89099" name="Rectangle 2"/>
          <p:cNvSpPr>
            <a:spLocks noChangeArrowheads="1"/>
          </p:cNvSpPr>
          <p:nvPr/>
        </p:nvSpPr>
        <p:spPr bwMode="auto">
          <a:xfrm>
            <a:off x="80963" y="3124200"/>
            <a:ext cx="444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Защитная изоляция от воды, химии и ударов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89100" name="Rectangle 2"/>
          <p:cNvSpPr>
            <a:spLocks noChangeArrowheads="1"/>
          </p:cNvSpPr>
          <p:nvPr/>
        </p:nvSpPr>
        <p:spPr bwMode="auto">
          <a:xfrm>
            <a:off x="76200" y="5029200"/>
            <a:ext cx="506253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Отражает тепло снижая стоимость охлаждения и удлиняет жизнь конструкций 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89101" name="Rectangle 2"/>
          <p:cNvSpPr>
            <a:spLocks noChangeArrowheads="1"/>
          </p:cNvSpPr>
          <p:nvPr/>
        </p:nvSpPr>
        <p:spPr bwMode="auto">
          <a:xfrm>
            <a:off x="1981200" y="228600"/>
            <a:ext cx="6629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16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однокомпонентное </a:t>
            </a:r>
            <a:r>
              <a:rPr lang="ru-RU" sz="16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водорастворимое</a:t>
            </a:r>
            <a:r>
              <a:rPr lang="ru-RU" sz="16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жидкое покрытие</a:t>
            </a:r>
            <a:endParaRPr lang="en-US" sz="16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1" descr="textsli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2492896"/>
            <a:ext cx="91440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000" b="1" dirty="0" smtClean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Средства для ремонта металлических конструкций</a:t>
            </a:r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-1260648" y="264711"/>
            <a:ext cx="9144000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defTabSz="406400" eaLnBrk="0" hangingPunct="0"/>
            <a:r>
              <a:rPr lang="en-US" sz="3000" dirty="0">
                <a:solidFill>
                  <a:schemeClr val="bg1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3200" b="1" dirty="0">
                <a:solidFill>
                  <a:schemeClr val="bg1"/>
                </a:solidFill>
              </a:rPr>
              <a:t>РЕМОНТИРОВАТЬ, А НЕ МЕНЯТЬ!</a:t>
            </a:r>
            <a:endParaRPr lang="ru-RU" sz="3200" dirty="0">
              <a:solidFill>
                <a:schemeClr val="bg1"/>
              </a:solidFill>
            </a:endParaRPr>
          </a:p>
          <a:p>
            <a:pPr algn="ctr" defTabSz="406400" eaLnBrk="0" hangingPunct="0"/>
            <a:endParaRPr lang="en-US" sz="3000" b="1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  <a:p>
            <a:pPr defTabSz="406400" eaLnBrk="0" hangingPunct="0"/>
            <a:endParaRPr lang="en-US" sz="3000" dirty="0">
              <a:solidFill>
                <a:schemeClr val="bg1"/>
              </a:solidFill>
              <a:latin typeface="Century Gothic" pitchFamily="34" charset="0"/>
              <a:ea typeface="Osaka"/>
              <a:cs typeface="Osak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5" descr="scan0075"/>
          <p:cNvPicPr>
            <a:picLocks noChangeAspect="1" noChangeArrowheads="1"/>
          </p:cNvPicPr>
          <p:nvPr/>
        </p:nvPicPr>
        <p:blipFill>
          <a:blip r:embed="rId3" cstate="print"/>
          <a:srcRect l="2032" t="4504" b="17497"/>
          <a:stretch>
            <a:fillRect/>
          </a:stretch>
        </p:blipFill>
        <p:spPr bwMode="auto">
          <a:xfrm>
            <a:off x="4583113" y="2089150"/>
            <a:ext cx="456088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4" descr="scan0074"/>
          <p:cNvPicPr>
            <a:picLocks noChangeAspect="1" noChangeArrowheads="1"/>
          </p:cNvPicPr>
          <p:nvPr/>
        </p:nvPicPr>
        <p:blipFill>
          <a:blip r:embed="rId4" cstate="print"/>
          <a:srcRect l="2415" b="18355"/>
          <a:stretch>
            <a:fillRect/>
          </a:stretch>
        </p:blipFill>
        <p:spPr bwMode="auto">
          <a:xfrm>
            <a:off x="0" y="2112963"/>
            <a:ext cx="4495800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8" name="Picture 4" descr="windo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Picture 30" descr="ba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33863" y="1784350"/>
            <a:ext cx="565150" cy="330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Text Box 9"/>
          <p:cNvSpPr txBox="1">
            <a:spLocks noChangeArrowheads="1"/>
          </p:cNvSpPr>
          <p:nvPr/>
        </p:nvSpPr>
        <p:spPr bwMode="auto">
          <a:xfrm>
            <a:off x="152400" y="4845267"/>
            <a:ext cx="8991600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ru-RU" sz="2200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Энесал</a:t>
            </a:r>
            <a:r>
              <a:rPr lang="ru-RU" sz="22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ХР – это однокомпонентная жидкая мембрана на водной основе с керамическим наполнителем, высыхающая до образования прочного бесшовного упругого слоя, преломляющего и отражающего тепло и одновременно создающего влагонепроницаемый барьер практически на любых типах поверхностей </a:t>
            </a:r>
            <a:endParaRPr lang="en-US" sz="22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93191" name="Text Box 45"/>
          <p:cNvSpPr txBox="1">
            <a:spLocks noChangeArrowheads="1"/>
          </p:cNvSpPr>
          <p:nvPr/>
        </p:nvSpPr>
        <p:spPr bwMode="auto">
          <a:xfrm>
            <a:off x="103188" y="1295400"/>
            <a:ext cx="85106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2200" b="1" dirty="0" smtClean="0">
                <a:latin typeface="Century Gothic" pitchFamily="34" charset="0"/>
                <a:ea typeface="Osaka"/>
                <a:cs typeface="Osaka"/>
              </a:rPr>
              <a:t>Позволяет осуществить гидроизоляцию и герметизацию </a:t>
            </a:r>
          </a:p>
          <a:p>
            <a:pPr eaLnBrk="0" hangingPunct="0"/>
            <a:r>
              <a:rPr lang="ru-RU" sz="2200" b="1" dirty="0" smtClean="0">
                <a:latin typeface="Century Gothic" pitchFamily="34" charset="0"/>
                <a:ea typeface="Osaka"/>
                <a:cs typeface="Osaka"/>
              </a:rPr>
              <a:t>швов плоских поверхностей контейнеров</a:t>
            </a:r>
            <a:r>
              <a:rPr lang="en-US" sz="2200" b="1" dirty="0" smtClean="0">
                <a:latin typeface="Century Gothic" pitchFamily="34" charset="0"/>
                <a:ea typeface="Osaka"/>
                <a:cs typeface="Osaka"/>
              </a:rPr>
              <a:t>…</a:t>
            </a:r>
            <a:endParaRPr lang="en-US" sz="2200" b="1" dirty="0">
              <a:ea typeface="Osaka"/>
              <a:cs typeface="Osaka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4" descr="window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340768"/>
            <a:ext cx="4958879" cy="5397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5" descr="scan0083"/>
          <p:cNvPicPr>
            <a:picLocks noChangeAspect="1" noChangeArrowheads="1"/>
          </p:cNvPicPr>
          <p:nvPr/>
        </p:nvPicPr>
        <p:blipFill>
          <a:blip r:embed="rId3" cstate="print"/>
          <a:srcRect t="2280" r="2499" b="15289"/>
          <a:stretch>
            <a:fillRect/>
          </a:stretch>
        </p:blipFill>
        <p:spPr bwMode="auto">
          <a:xfrm>
            <a:off x="4724400" y="4084638"/>
            <a:ext cx="4419600" cy="278923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8307" name="Picture 4" descr="scan0082"/>
          <p:cNvPicPr>
            <a:picLocks noChangeAspect="1" noChangeArrowheads="1"/>
          </p:cNvPicPr>
          <p:nvPr/>
        </p:nvPicPr>
        <p:blipFill>
          <a:blip r:embed="rId4" cstate="print"/>
          <a:srcRect l="-299" t="4880" r="2444" b="13699"/>
          <a:stretch>
            <a:fillRect/>
          </a:stretch>
        </p:blipFill>
        <p:spPr bwMode="auto">
          <a:xfrm>
            <a:off x="4724400" y="1346200"/>
            <a:ext cx="4419600" cy="26924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8308" name="Picture 28" descr="bar"/>
          <p:cNvPicPr>
            <a:picLocks noChangeAspect="1" noChangeArrowheads="1"/>
          </p:cNvPicPr>
          <p:nvPr/>
        </p:nvPicPr>
        <p:blipFill>
          <a:blip r:embed="rId5" cstate="print"/>
          <a:srcRect r="13751"/>
          <a:stretch>
            <a:fillRect/>
          </a:stretch>
        </p:blipFill>
        <p:spPr bwMode="auto">
          <a:xfrm>
            <a:off x="4191000" y="3908425"/>
            <a:ext cx="4953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309" name="Picture 2" descr="window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12" name="Rectangle 2"/>
          <p:cNvSpPr>
            <a:spLocks noChangeArrowheads="1"/>
          </p:cNvSpPr>
          <p:nvPr/>
        </p:nvSpPr>
        <p:spPr bwMode="auto">
          <a:xfrm>
            <a:off x="228600" y="3177064"/>
            <a:ext cx="43434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dirty="0" smtClean="0">
                <a:latin typeface="Century Gothic" pitchFamily="34" charset="0"/>
                <a:ea typeface="Osaka"/>
                <a:cs typeface="Osaka"/>
              </a:rPr>
              <a:t>Зашита цистерны от нагрева при помощи</a:t>
            </a:r>
            <a:r>
              <a:rPr lang="en-US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b="1" dirty="0" err="1" smtClean="0">
                <a:latin typeface="Century Gothic" pitchFamily="34" charset="0"/>
                <a:ea typeface="Osaka"/>
                <a:cs typeface="Osaka"/>
              </a:rPr>
              <a:t>Энесал</a:t>
            </a:r>
            <a:r>
              <a:rPr lang="ru-RU" b="1" dirty="0" smtClean="0">
                <a:latin typeface="Century Gothic" pitchFamily="34" charset="0"/>
                <a:ea typeface="Osaka"/>
                <a:cs typeface="Osaka"/>
              </a:rPr>
              <a:t> ХР</a:t>
            </a:r>
            <a:r>
              <a:rPr lang="en-US" b="1" dirty="0" smtClean="0">
                <a:latin typeface="Century Gothic" pitchFamily="34" charset="0"/>
                <a:ea typeface="Osaka"/>
                <a:cs typeface="Osaka"/>
              </a:rPr>
              <a:t>.</a:t>
            </a:r>
            <a:endParaRPr lang="en-US" b="1" dirty="0">
              <a:latin typeface="Century Gothic" pitchFamily="34" charset="0"/>
              <a:ea typeface="Osaka"/>
              <a:cs typeface="Osaka"/>
            </a:endParaRPr>
          </a:p>
          <a:p>
            <a:endParaRPr lang="en-US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Двойной эффект защиты</a:t>
            </a:r>
            <a:r>
              <a:rPr lang="en-US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</a:p>
          <a:p>
            <a:endParaRPr lang="en-US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r>
              <a:rPr lang="ru-RU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гидроизоляция</a:t>
            </a:r>
            <a:endParaRPr lang="en-US" b="1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r>
              <a:rPr lang="ru-RU" i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И</a:t>
            </a:r>
            <a:endParaRPr lang="en-US" i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r>
              <a:rPr lang="ru-RU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огнеупорность</a:t>
            </a:r>
            <a:endParaRPr lang="en-US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8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5" name="Picture 13" descr="Enes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</p:spPr>
      </p:pic>
      <p:pic>
        <p:nvPicPr>
          <p:cNvPr id="54286" name="Picture 14" descr="bottomtex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" y="6172200"/>
            <a:ext cx="8169275" cy="839788"/>
          </a:xfrm>
          <a:prstGeom prst="rect">
            <a:avLst/>
          </a:prstGeom>
          <a:noFill/>
        </p:spPr>
      </p:pic>
      <p:pic>
        <p:nvPicPr>
          <p:cNvPr id="1026" name="Picture 2" descr="D:\Фото\Нью Йорк  2010\CIMG22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219200"/>
            <a:ext cx="4495800" cy="5105400"/>
          </a:xfrm>
          <a:prstGeom prst="rect">
            <a:avLst/>
          </a:prstGeom>
          <a:noFill/>
        </p:spPr>
      </p:pic>
      <p:pic>
        <p:nvPicPr>
          <p:cNvPr id="1027" name="Picture 3" descr="D:\Фото\Нью Йорк  2010\CIMG22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1219200"/>
            <a:ext cx="4495800" cy="5105401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5940152" y="5805264"/>
            <a:ext cx="2257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Разница 10%!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1" name="TextBox 3"/>
          <p:cNvSpPr txBox="1"/>
          <p:nvPr/>
        </p:nvSpPr>
        <p:spPr>
          <a:xfrm>
            <a:off x="251520" y="40770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14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14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  <p:sp>
        <p:nvSpPr>
          <p:cNvPr id="12" name="TextBox 3"/>
          <p:cNvSpPr txBox="1"/>
          <p:nvPr/>
        </p:nvSpPr>
        <p:spPr>
          <a:xfrm>
            <a:off x="4860032" y="4077072"/>
            <a:ext cx="13681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1400" i="1" dirty="0" smtClean="0">
                <a:solidFill>
                  <a:srgbClr val="A50021"/>
                </a:solidFill>
                <a:latin typeface="Arial Black" pitchFamily="34" charset="0"/>
              </a:rPr>
              <a:t> ХР</a:t>
            </a:r>
            <a:endParaRPr lang="ru-RU" sz="14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36" name="Picture 16" descr="EnesalC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56337" name="Picture 17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400" y="3200400"/>
            <a:ext cx="2209800" cy="1208088"/>
          </a:xfrm>
          <a:prstGeom prst="rect">
            <a:avLst/>
          </a:prstGeom>
          <a:noFill/>
        </p:spPr>
      </p:pic>
      <p:pic>
        <p:nvPicPr>
          <p:cNvPr id="56323" name="Picture 3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6200"/>
            <a:ext cx="2476500" cy="2401888"/>
          </a:xfrm>
          <a:prstGeom prst="rect">
            <a:avLst/>
          </a:prstGeom>
          <a:noFill/>
        </p:spPr>
      </p:pic>
      <p:pic>
        <p:nvPicPr>
          <p:cNvPr id="56324" name="Picture 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20133" y="2438400"/>
            <a:ext cx="3725333" cy="1981200"/>
          </a:xfrm>
          <a:prstGeom prst="rect">
            <a:avLst/>
          </a:prstGeom>
          <a:noFill/>
        </p:spPr>
      </p:pic>
      <p:pic>
        <p:nvPicPr>
          <p:cNvPr id="56325" name="Picture 5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00300" y="1219200"/>
            <a:ext cx="2476500" cy="1792288"/>
          </a:xfrm>
          <a:prstGeom prst="rect">
            <a:avLst/>
          </a:prstGeom>
          <a:noFill/>
        </p:spPr>
      </p:pic>
      <p:pic>
        <p:nvPicPr>
          <p:cNvPr id="56326" name="Picture 6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0" y="3962400"/>
            <a:ext cx="2590800" cy="1792288"/>
          </a:xfrm>
          <a:prstGeom prst="rect">
            <a:avLst/>
          </a:prstGeom>
          <a:noFill/>
        </p:spPr>
      </p:pic>
      <p:sp>
        <p:nvSpPr>
          <p:cNvPr id="56327" name="Text Box 7"/>
          <p:cNvSpPr txBox="1">
            <a:spLocks noChangeArrowheads="1"/>
          </p:cNvSpPr>
          <p:nvPr/>
        </p:nvSpPr>
        <p:spPr bwMode="auto">
          <a:xfrm>
            <a:off x="2590800" y="1797050"/>
            <a:ext cx="1905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Защита от коррозии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6328" name="Text Box 8"/>
          <p:cNvSpPr txBox="1">
            <a:spLocks noChangeArrowheads="1"/>
          </p:cNvSpPr>
          <p:nvPr/>
        </p:nvSpPr>
        <p:spPr bwMode="auto">
          <a:xfrm>
            <a:off x="152400" y="2667000"/>
            <a:ext cx="2971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Не требователен к поверхности, не требует ее специальной обработки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3200400" y="3505200"/>
            <a:ext cx="1752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Устойчив к УФ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56333" name="Picture 13" descr="enesalc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188640"/>
            <a:ext cx="1592870" cy="256629"/>
          </a:xfrm>
          <a:prstGeom prst="rect">
            <a:avLst/>
          </a:prstGeom>
          <a:noFill/>
        </p:spPr>
      </p:pic>
      <p:sp>
        <p:nvSpPr>
          <p:cNvPr id="56334" name="Text Box 14"/>
          <p:cNvSpPr txBox="1">
            <a:spLocks noChangeArrowheads="1"/>
          </p:cNvSpPr>
          <p:nvPr/>
        </p:nvSpPr>
        <p:spPr bwMode="auto">
          <a:xfrm>
            <a:off x="3733800" y="4334470"/>
            <a:ext cx="2362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Наносится кистью, роликом, или пульверизатором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56338" name="Picture 18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5000" y="5029200"/>
            <a:ext cx="2476500" cy="1066800"/>
          </a:xfrm>
          <a:prstGeom prst="rect">
            <a:avLst/>
          </a:prstGeom>
          <a:noFill/>
        </p:spPr>
      </p:pic>
      <p:sp>
        <p:nvSpPr>
          <p:cNvPr id="56335" name="Text Box 15"/>
          <p:cNvSpPr txBox="1">
            <a:spLocks noChangeArrowheads="1"/>
          </p:cNvSpPr>
          <p:nvPr/>
        </p:nvSpPr>
        <p:spPr bwMode="auto">
          <a:xfrm>
            <a:off x="381000" y="4267200"/>
            <a:ext cx="16764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Стальные конструкции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Мосты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Цистерны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Палубы</a:t>
            </a:r>
            <a:r>
              <a:rPr lang="en-US" sz="1800" dirty="0" smtClean="0">
                <a:solidFill>
                  <a:srgbClr val="FFFFFF"/>
                </a:solidFill>
                <a:latin typeface="Century Gothic" pitchFamily="34" charset="0"/>
              </a:rPr>
              <a:t>, </a:t>
            </a:r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Трубы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362200" y="5257800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На водной основе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pic>
        <p:nvPicPr>
          <p:cNvPr id="56339" name="Picture 19" descr="bottom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6170613"/>
            <a:ext cx="8169275" cy="839787"/>
          </a:xfrm>
          <a:prstGeom prst="rect">
            <a:avLst/>
          </a:prstGeom>
          <a:noFill/>
        </p:spPr>
      </p:pic>
      <p:sp>
        <p:nvSpPr>
          <p:cNvPr id="17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СР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Enecon 018.JPG"/>
          <p:cNvPicPr>
            <a:picLocks noChangeAspect="1"/>
          </p:cNvPicPr>
          <p:nvPr/>
        </p:nvPicPr>
        <p:blipFill>
          <a:blip r:embed="rId3" cstate="print"/>
          <a:srcRect l="893" r="13988"/>
          <a:stretch>
            <a:fillRect/>
          </a:stretch>
        </p:blipFill>
        <p:spPr>
          <a:xfrm>
            <a:off x="4731657" y="1338942"/>
            <a:ext cx="2075543" cy="1828800"/>
          </a:xfrm>
          <a:prstGeom prst="rect">
            <a:avLst/>
          </a:prstGeom>
        </p:spPr>
      </p:pic>
      <p:pic>
        <p:nvPicPr>
          <p:cNvPr id="17" name="Picture 16" descr="Enecon 014.JPG"/>
          <p:cNvPicPr>
            <a:picLocks noChangeAspect="1"/>
          </p:cNvPicPr>
          <p:nvPr/>
        </p:nvPicPr>
        <p:blipFill>
          <a:blip r:embed="rId4" cstate="print"/>
          <a:srcRect r="6994" b="2381"/>
          <a:stretch>
            <a:fillRect/>
          </a:stretch>
        </p:blipFill>
        <p:spPr>
          <a:xfrm>
            <a:off x="6876144" y="5072742"/>
            <a:ext cx="2267856" cy="1785258"/>
          </a:xfrm>
          <a:prstGeom prst="rect">
            <a:avLst/>
          </a:prstGeom>
        </p:spPr>
      </p:pic>
      <p:pic>
        <p:nvPicPr>
          <p:cNvPr id="22" name="Picture 21" descr="Merck B27 After Photos 020.jpg"/>
          <p:cNvPicPr>
            <a:picLocks noChangeAspect="1"/>
          </p:cNvPicPr>
          <p:nvPr/>
        </p:nvPicPr>
        <p:blipFill>
          <a:blip r:embed="rId5" cstate="print"/>
          <a:srcRect r="6994" b="2976"/>
          <a:stretch>
            <a:fillRect/>
          </a:stretch>
        </p:blipFill>
        <p:spPr>
          <a:xfrm>
            <a:off x="6876144" y="3233058"/>
            <a:ext cx="2267856" cy="1774371"/>
          </a:xfrm>
          <a:prstGeom prst="rect">
            <a:avLst/>
          </a:prstGeom>
        </p:spPr>
      </p:pic>
      <p:pic>
        <p:nvPicPr>
          <p:cNvPr id="16" name="Picture 15" descr="Enecon 012.JPG"/>
          <p:cNvPicPr>
            <a:picLocks noChangeAspect="1"/>
          </p:cNvPicPr>
          <p:nvPr/>
        </p:nvPicPr>
        <p:blipFill>
          <a:blip r:embed="rId6" cstate="print"/>
          <a:srcRect l="14435" b="1587"/>
          <a:stretch>
            <a:fillRect/>
          </a:stretch>
        </p:blipFill>
        <p:spPr>
          <a:xfrm>
            <a:off x="4724400" y="5058228"/>
            <a:ext cx="2086428" cy="1799772"/>
          </a:xfrm>
          <a:prstGeom prst="rect">
            <a:avLst/>
          </a:prstGeom>
        </p:spPr>
      </p:pic>
      <p:pic>
        <p:nvPicPr>
          <p:cNvPr id="19" name="Picture 18" descr="Enecon 019.JPG"/>
          <p:cNvPicPr>
            <a:picLocks noChangeAspect="1"/>
          </p:cNvPicPr>
          <p:nvPr/>
        </p:nvPicPr>
        <p:blipFill>
          <a:blip r:embed="rId7" cstate="print"/>
          <a:srcRect l="14435" b="4563"/>
          <a:stretch>
            <a:fillRect/>
          </a:stretch>
        </p:blipFill>
        <p:spPr>
          <a:xfrm>
            <a:off x="4724400" y="3233057"/>
            <a:ext cx="2086428" cy="1774371"/>
          </a:xfrm>
          <a:prstGeom prst="rect">
            <a:avLst/>
          </a:prstGeom>
        </p:spPr>
      </p:pic>
      <p:pic>
        <p:nvPicPr>
          <p:cNvPr id="20" name="Picture 19" descr="Merck B27 After Photos 018.jpg"/>
          <p:cNvPicPr>
            <a:picLocks noChangeAspect="1"/>
          </p:cNvPicPr>
          <p:nvPr/>
        </p:nvPicPr>
        <p:blipFill>
          <a:blip r:embed="rId8" cstate="print"/>
          <a:srcRect r="9538" b="2579"/>
          <a:stretch>
            <a:fillRect/>
          </a:stretch>
        </p:blipFill>
        <p:spPr>
          <a:xfrm>
            <a:off x="6879774" y="1338942"/>
            <a:ext cx="2264226" cy="1828800"/>
          </a:xfrm>
          <a:prstGeom prst="rect">
            <a:avLst/>
          </a:prstGeom>
        </p:spPr>
      </p:pic>
      <p:pic>
        <p:nvPicPr>
          <p:cNvPr id="104457" name="Picture 2" descr="window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4233861" y="700088"/>
            <a:ext cx="4953000" cy="6248400"/>
            <a:chOff x="2667" y="441"/>
            <a:chExt cx="3120" cy="3936"/>
          </a:xfrm>
        </p:grpSpPr>
        <p:pic>
          <p:nvPicPr>
            <p:cNvPr id="104462" name="Picture 27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/>
            <a:stretch>
              <a:fillRect/>
            </a:stretch>
          </p:blipFill>
          <p:spPr bwMode="auto">
            <a:xfrm rot="5400000">
              <a:off x="4138" y="449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63" name="Picture 28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/>
            <a:stretch>
              <a:fillRect/>
            </a:stretch>
          </p:blipFill>
          <p:spPr bwMode="auto">
            <a:xfrm rot="5400000">
              <a:off x="4138" y="1601"/>
              <a:ext cx="178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464" name="Picture 29" descr="bar"/>
            <p:cNvPicPr>
              <a:picLocks noChangeAspect="1" noChangeArrowheads="1"/>
            </p:cNvPicPr>
            <p:nvPr/>
          </p:nvPicPr>
          <p:blipFill>
            <a:blip r:embed="rId10" cstate="print"/>
            <a:srcRect t="13751"/>
            <a:stretch>
              <a:fillRect/>
            </a:stretch>
          </p:blipFill>
          <p:spPr bwMode="auto">
            <a:xfrm rot="10800000">
              <a:off x="4224" y="441"/>
              <a:ext cx="178" cy="39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4460" name="Rectangle 2"/>
          <p:cNvSpPr>
            <a:spLocks noChangeArrowheads="1"/>
          </p:cNvSpPr>
          <p:nvPr/>
        </p:nvSpPr>
        <p:spPr bwMode="auto">
          <a:xfrm>
            <a:off x="228600" y="1524000"/>
            <a:ext cx="44958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ru-RU" b="1" dirty="0" err="1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Энесал</a:t>
            </a:r>
            <a:r>
              <a:rPr lang="ru-RU" b="1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 СР </a:t>
            </a:r>
            <a:r>
              <a:rPr lang="en-US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–</a:t>
            </a:r>
            <a:r>
              <a:rPr lang="en-US" dirty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/>
            </a:r>
            <a:br>
              <a:rPr lang="en-US" dirty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</a:br>
            <a:endParaRPr lang="en-US" dirty="0" smtClean="0">
              <a:solidFill>
                <a:srgbClr val="000000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Не требователен к поверхности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  <a:endParaRPr lang="en-US" sz="20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endParaRPr lang="en-US" sz="2000" b="1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Содержит присадки замедляющие развитие коррозии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  <a:endParaRPr lang="en-US" sz="20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endParaRPr lang="en-US" sz="2000" b="1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r>
              <a:rPr lang="ru-RU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Устойчив к УФ</a:t>
            </a:r>
            <a:r>
              <a:rPr lang="en-US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…</a:t>
            </a:r>
            <a:endParaRPr lang="en-US" sz="2000" b="1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  <a:p>
            <a:pPr eaLnBrk="0" hangingPunct="0"/>
            <a:endParaRPr lang="en-US" sz="2000" b="1" dirty="0" smtClean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СР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7" name="Picture 2" descr="wind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СР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84784"/>
            <a:ext cx="4413775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484784"/>
            <a:ext cx="4464496" cy="5162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7" name="Picture 2" descr="window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3"/>
          <p:cNvSpPr txBox="1"/>
          <p:nvPr/>
        </p:nvSpPr>
        <p:spPr>
          <a:xfrm>
            <a:off x="107504" y="116632"/>
            <a:ext cx="3291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СР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1330423"/>
            <a:ext cx="5149726" cy="5527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8" name="Picture 22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</p:spPr>
      </p:pic>
      <p:pic>
        <p:nvPicPr>
          <p:cNvPr id="4099" name="Picture 2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36576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5146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4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7526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5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" y="48768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5" name="Picture 19" descr="duraTtex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6018213"/>
            <a:ext cx="8169275" cy="839787"/>
          </a:xfrm>
          <a:prstGeom prst="rect">
            <a:avLst/>
          </a:prstGeom>
          <a:noFill/>
        </p:spPr>
      </p:pic>
      <p:pic>
        <p:nvPicPr>
          <p:cNvPr id="4117" name="Picture 21" descr="enesal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188640"/>
            <a:ext cx="2183883" cy="332829"/>
          </a:xfrm>
          <a:prstGeom prst="rect">
            <a:avLst/>
          </a:prstGeom>
          <a:noFill/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28600" y="2667000"/>
            <a:ext cx="22098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Уменьшает повреждения связанные с пропитыванием водой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1981200" y="2297668"/>
            <a:ext cx="1676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На водной основе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990600" y="4191000"/>
            <a:ext cx="19812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Не закупоривает поры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457200" y="5257800"/>
            <a:ext cx="167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 dirty="0" smtClean="0">
                <a:solidFill>
                  <a:srgbClr val="FFFFFF"/>
                </a:solidFill>
                <a:latin typeface="Century Gothic" pitchFamily="34" charset="0"/>
              </a:rPr>
              <a:t>Абсолютно не виден в сухом состоянии</a:t>
            </a:r>
            <a:endParaRPr lang="en-US" sz="1800" dirty="0">
              <a:solidFill>
                <a:srgbClr val="FFFFFF"/>
              </a:solidFill>
              <a:latin typeface="Century Gothic" pitchFamily="34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107504" y="116632"/>
            <a:ext cx="33762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4000" i="1" dirty="0" err="1" smtClean="0">
                <a:solidFill>
                  <a:srgbClr val="A50021"/>
                </a:solidFill>
                <a:latin typeface="Arial Black" pitchFamily="34" charset="0"/>
              </a:rPr>
              <a:t>Энесал</a:t>
            </a:r>
            <a:r>
              <a:rPr lang="ru-RU" sz="4000" i="1" dirty="0" smtClean="0">
                <a:solidFill>
                  <a:srgbClr val="A50021"/>
                </a:solidFill>
                <a:latin typeface="Arial Black" pitchFamily="34" charset="0"/>
              </a:rPr>
              <a:t> МР</a:t>
            </a:r>
            <a:endParaRPr lang="ru-RU" sz="4000" i="1" dirty="0">
              <a:solidFill>
                <a:srgbClr val="A50021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0" descr="Durallo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2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4196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0528" y="1844824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grb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76400" y="12192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clearbx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" y="3124200"/>
            <a:ext cx="24765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1981200" y="1566863"/>
            <a:ext cx="198120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Ремонт всех типов механизмов и оборудования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  <a:p>
            <a:pPr eaLnBrk="0" hangingPunct="0">
              <a:spcBef>
                <a:spcPct val="50000"/>
              </a:spcBef>
            </a:pPr>
            <a:endParaRPr lang="en-US" sz="1800" dirty="0">
              <a:latin typeface="Century Gothic" pitchFamily="34" charset="0"/>
              <a:cs typeface="Osaka"/>
            </a:endParaRPr>
          </a:p>
        </p:txBody>
      </p:sp>
      <p:sp>
        <p:nvSpPr>
          <p:cNvPr id="20488" name="Text Box 11"/>
          <p:cNvSpPr txBox="1">
            <a:spLocks noChangeArrowheads="1"/>
          </p:cNvSpPr>
          <p:nvPr/>
        </p:nvSpPr>
        <p:spPr bwMode="auto">
          <a:xfrm>
            <a:off x="457200" y="2162175"/>
            <a:ext cx="182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Широкий спектр продукции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20489" name="Text Box 12"/>
          <p:cNvSpPr txBox="1">
            <a:spLocks noChangeArrowheads="1"/>
          </p:cNvSpPr>
          <p:nvPr/>
        </p:nvSpPr>
        <p:spPr bwMode="auto">
          <a:xfrm>
            <a:off x="1219200" y="3429000"/>
            <a:ext cx="1828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Связывание с любой твердой поверхностью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pic>
        <p:nvPicPr>
          <p:cNvPr id="20490" name="Picture 14" descr="pb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62200" y="4467225"/>
            <a:ext cx="21336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Text Box 13"/>
          <p:cNvSpPr txBox="1">
            <a:spLocks noChangeArrowheads="1"/>
          </p:cNvSpPr>
          <p:nvPr/>
        </p:nvSpPr>
        <p:spPr bwMode="auto">
          <a:xfrm>
            <a:off x="304800" y="4800600"/>
            <a:ext cx="1828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Может подвергаться машинной обработке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sp>
        <p:nvSpPr>
          <p:cNvPr id="20492" name="Text Box 16"/>
          <p:cNvSpPr txBox="1">
            <a:spLocks noChangeArrowheads="1"/>
          </p:cNvSpPr>
          <p:nvPr/>
        </p:nvSpPr>
        <p:spPr bwMode="auto">
          <a:xfrm>
            <a:off x="2590800" y="4724400"/>
            <a:ext cx="18288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chemeClr val="bg1"/>
                </a:solidFill>
                <a:latin typeface="Century Gothic" pitchFamily="34" charset="0"/>
                <a:cs typeface="Osaka"/>
              </a:rPr>
              <a:t>Неограниченный срок годности</a:t>
            </a:r>
            <a:endParaRPr lang="en-US" sz="1800" dirty="0">
              <a:solidFill>
                <a:schemeClr val="bg1"/>
              </a:solidFill>
              <a:latin typeface="Century Gothic" pitchFamily="34" charset="0"/>
              <a:cs typeface="Osaka"/>
            </a:endParaRPr>
          </a:p>
        </p:txBody>
      </p:sp>
      <p:pic>
        <p:nvPicPr>
          <p:cNvPr id="20493" name="Picture 22" descr="durallo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4" y="116632"/>
            <a:ext cx="2060239" cy="662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7" descr="tex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" y="6018213"/>
            <a:ext cx="8169275" cy="839787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67544" y="116632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ДюрАллой</a:t>
            </a:r>
            <a:endParaRPr lang="ru-RU" sz="4400" i="1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6" descr="scan0007"/>
          <p:cNvPicPr>
            <a:picLocks noChangeAspect="1" noChangeArrowheads="1"/>
          </p:cNvPicPr>
          <p:nvPr/>
        </p:nvPicPr>
        <p:blipFill>
          <a:blip r:embed="rId3" cstate="print"/>
          <a:srcRect t="17157" b="21568"/>
          <a:stretch>
            <a:fillRect/>
          </a:stretch>
        </p:blipFill>
        <p:spPr bwMode="auto">
          <a:xfrm>
            <a:off x="4706938" y="4953000"/>
            <a:ext cx="4422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5" descr="scan0006"/>
          <p:cNvPicPr>
            <a:picLocks noChangeAspect="1" noChangeArrowheads="1"/>
          </p:cNvPicPr>
          <p:nvPr/>
        </p:nvPicPr>
        <p:blipFill>
          <a:blip r:embed="rId4" cstate="print"/>
          <a:srcRect t="20203" b="12939"/>
          <a:stretch>
            <a:fillRect/>
          </a:stretch>
        </p:blipFill>
        <p:spPr bwMode="auto">
          <a:xfrm>
            <a:off x="4716463" y="3048000"/>
            <a:ext cx="4413250" cy="201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" descr="scan0005"/>
          <p:cNvPicPr>
            <a:picLocks noChangeAspect="1" noChangeArrowheads="1"/>
          </p:cNvPicPr>
          <p:nvPr/>
        </p:nvPicPr>
        <p:blipFill>
          <a:blip r:embed="rId5" cstate="print"/>
          <a:srcRect t="18315" b="17949"/>
          <a:stretch>
            <a:fillRect/>
          </a:stretch>
        </p:blipFill>
        <p:spPr bwMode="auto">
          <a:xfrm>
            <a:off x="4724400" y="1320800"/>
            <a:ext cx="4389438" cy="189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3" descr="bar"/>
          <p:cNvPicPr>
            <a:picLocks noChangeAspect="1" noChangeArrowheads="1"/>
          </p:cNvPicPr>
          <p:nvPr/>
        </p:nvPicPr>
        <p:blipFill>
          <a:blip r:embed="rId6" cstate="print"/>
          <a:srcRect r="13751"/>
          <a:stretch>
            <a:fillRect/>
          </a:stretch>
        </p:blipFill>
        <p:spPr bwMode="auto">
          <a:xfrm>
            <a:off x="4191000" y="4940300"/>
            <a:ext cx="4953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0" name="Rectangle 3"/>
          <p:cNvSpPr>
            <a:spLocks noChangeArrowheads="1"/>
          </p:cNvSpPr>
          <p:nvPr/>
        </p:nvSpPr>
        <p:spPr bwMode="auto">
          <a:xfrm>
            <a:off x="0" y="2209800"/>
            <a:ext cx="8991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en-US" sz="3200">
              <a:solidFill>
                <a:srgbClr val="BBE0E3"/>
              </a:solidFill>
              <a:ea typeface="Osaka"/>
              <a:cs typeface="Osaka"/>
            </a:endParaRPr>
          </a:p>
        </p:txBody>
      </p:sp>
      <p:pic>
        <p:nvPicPr>
          <p:cNvPr id="21511" name="Picture 3" descr="bar"/>
          <p:cNvPicPr>
            <a:picLocks noChangeAspect="1" noChangeArrowheads="1"/>
          </p:cNvPicPr>
          <p:nvPr/>
        </p:nvPicPr>
        <p:blipFill>
          <a:blip r:embed="rId6" cstate="print"/>
          <a:srcRect r="13751"/>
          <a:stretch>
            <a:fillRect/>
          </a:stretch>
        </p:blipFill>
        <p:spPr bwMode="auto">
          <a:xfrm>
            <a:off x="4191000" y="3084513"/>
            <a:ext cx="4953000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2" descr="window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5" name="Rectangle 2"/>
          <p:cNvSpPr>
            <a:spLocks noChangeArrowheads="1"/>
          </p:cNvSpPr>
          <p:nvPr/>
        </p:nvSpPr>
        <p:spPr bwMode="auto">
          <a:xfrm>
            <a:off x="200025" y="1371600"/>
            <a:ext cx="403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en-US" sz="2000" dirty="0">
                <a:latin typeface="Century Gothic" pitchFamily="34" charset="0"/>
                <a:ea typeface="Osaka"/>
                <a:cs typeface="Osaka"/>
              </a:rPr>
              <a:t>1.  	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Вал был сначала обработан на токарном станке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1516" name="Rectangle 2"/>
          <p:cNvSpPr>
            <a:spLocks noChangeArrowheads="1"/>
          </p:cNvSpPr>
          <p:nvPr/>
        </p:nvSpPr>
        <p:spPr bwMode="auto">
          <a:xfrm>
            <a:off x="200025" y="3200400"/>
            <a:ext cx="444817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en-US" sz="20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2.  	</a:t>
            </a:r>
            <a:r>
              <a:rPr lang="ru-RU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0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ДюрАллой</a:t>
            </a:r>
            <a:r>
              <a:rPr lang="ru-RU" sz="20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нанесен на обработанную поверхность и затвердел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1517" name="Rectangle 2"/>
          <p:cNvSpPr>
            <a:spLocks noChangeArrowheads="1"/>
          </p:cNvSpPr>
          <p:nvPr/>
        </p:nvSpPr>
        <p:spPr bwMode="auto">
          <a:xfrm>
            <a:off x="195263" y="5029200"/>
            <a:ext cx="4605337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en-US" sz="2000" dirty="0">
                <a:latin typeface="Century Gothic" pitchFamily="34" charset="0"/>
                <a:ea typeface="Osaka"/>
                <a:cs typeface="Osaka"/>
              </a:rPr>
              <a:t>3.	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После обточки новая поверхность исправила дефект. Это занимает всего несколько часов!</a:t>
            </a:r>
            <a:endParaRPr lang="en-US" sz="20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1518" name="Rectangle 2"/>
          <p:cNvSpPr>
            <a:spLocks noChangeArrowheads="1"/>
          </p:cNvSpPr>
          <p:nvPr/>
        </p:nvSpPr>
        <p:spPr bwMode="auto">
          <a:xfrm>
            <a:off x="827584" y="692696"/>
            <a:ext cx="930701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06400" eaLnBrk="0" hangingPunct="0"/>
            <a:r>
              <a:rPr lang="ru-RU" sz="16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Ремонтный материал, который можно </a:t>
            </a:r>
            <a:r>
              <a:rPr lang="ru-RU" sz="16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машинно</a:t>
            </a:r>
            <a:r>
              <a:rPr lang="ru-RU" sz="16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обрабатывать</a:t>
            </a:r>
            <a:endParaRPr lang="en-US" sz="16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544" y="116632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ДюрАллой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scan0033"/>
          <p:cNvPicPr>
            <a:picLocks noChangeAspect="1" noChangeArrowheads="1"/>
          </p:cNvPicPr>
          <p:nvPr/>
        </p:nvPicPr>
        <p:blipFill>
          <a:blip r:embed="rId3" cstate="print"/>
          <a:srcRect l="10568" t="2116" r="9352" b="1984"/>
          <a:stretch>
            <a:fillRect/>
          </a:stretch>
        </p:blipFill>
        <p:spPr bwMode="auto">
          <a:xfrm>
            <a:off x="2914650" y="2085975"/>
            <a:ext cx="3149600" cy="268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Picture 8" descr="scan0034"/>
          <p:cNvPicPr>
            <a:picLocks noChangeAspect="1" noChangeArrowheads="1"/>
          </p:cNvPicPr>
          <p:nvPr/>
        </p:nvPicPr>
        <p:blipFill>
          <a:blip r:embed="rId4" cstate="print"/>
          <a:srcRect l="13905" t="1720" r="10001" b="2502"/>
          <a:stretch>
            <a:fillRect/>
          </a:stretch>
        </p:blipFill>
        <p:spPr bwMode="auto">
          <a:xfrm>
            <a:off x="6203950" y="2090738"/>
            <a:ext cx="29257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scan0032"/>
          <p:cNvPicPr>
            <a:picLocks noChangeArrowheads="1"/>
          </p:cNvPicPr>
          <p:nvPr/>
        </p:nvPicPr>
        <p:blipFill>
          <a:blip r:embed="rId5" cstate="print"/>
          <a:srcRect l="14192" t="1572" b="2612"/>
          <a:stretch>
            <a:fillRect/>
          </a:stretch>
        </p:blipFill>
        <p:spPr bwMode="auto">
          <a:xfrm>
            <a:off x="0" y="2090738"/>
            <a:ext cx="2925763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window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9"/>
          <p:cNvSpPr txBox="1">
            <a:spLocks noChangeArrowheads="1"/>
          </p:cNvSpPr>
          <p:nvPr/>
        </p:nvSpPr>
        <p:spPr bwMode="auto">
          <a:xfrm>
            <a:off x="250825" y="49530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15 метров в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длину и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0.15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в диаметре: сложно демонтировать и подвергнуть обработке на станке.</a:t>
            </a:r>
            <a:endParaRPr lang="en-US" sz="18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pic>
        <p:nvPicPr>
          <p:cNvPr id="22535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90800" y="1781175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30" descr="bar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42000" y="1776413"/>
            <a:ext cx="558800" cy="327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9" name="Text Box 9"/>
          <p:cNvSpPr txBox="1">
            <a:spLocks noChangeArrowheads="1"/>
          </p:cNvSpPr>
          <p:nvPr/>
        </p:nvSpPr>
        <p:spPr bwMode="auto">
          <a:xfrm>
            <a:off x="762000" y="5638800"/>
            <a:ext cx="8610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buFontTx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Поверхность обработана для создания большего сцепления</a:t>
            </a:r>
            <a:endParaRPr lang="en-US" sz="1600" dirty="0">
              <a:solidFill>
                <a:srgbClr val="000000"/>
              </a:solidFill>
              <a:latin typeface="Century Gothic" pitchFamily="34" charset="0"/>
              <a:ea typeface="Osaka"/>
              <a:cs typeface="Osaka"/>
            </a:endParaRPr>
          </a:p>
          <a:p>
            <a:pPr marL="342900" indent="-342900" eaLnBrk="0" hangingPunct="0">
              <a:buFontTx/>
              <a:buAutoNum type="arabicPeriod"/>
            </a:pPr>
            <a:r>
              <a:rPr lang="ru-RU" sz="1600" dirty="0" smtClean="0">
                <a:solidFill>
                  <a:srgbClr val="000000"/>
                </a:solidFill>
                <a:latin typeface="Century Gothic" pitchFamily="34" charset="0"/>
                <a:ea typeface="Osaka"/>
                <a:cs typeface="Osaka"/>
              </a:rPr>
              <a:t>Рукав надет и стянут для придания нужной формы.</a:t>
            </a:r>
            <a:endParaRPr lang="en-US" sz="1600" dirty="0">
              <a:solidFill>
                <a:srgbClr val="000000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22541" name="Text Box 45"/>
          <p:cNvSpPr txBox="1">
            <a:spLocks noChangeArrowheads="1"/>
          </p:cNvSpPr>
          <p:nvPr/>
        </p:nvSpPr>
        <p:spPr bwMode="auto">
          <a:xfrm>
            <a:off x="254000" y="1566863"/>
            <a:ext cx="86901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ДюрАллой</a:t>
            </a:r>
            <a:r>
              <a:rPr lang="ru-RU" sz="1600" b="1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16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не уменьшается в объеме при затвердевании и может  формоваться </a:t>
            </a:r>
            <a:endParaRPr lang="en-US" sz="1600" dirty="0">
              <a:solidFill>
                <a:srgbClr val="175D9D"/>
              </a:solidFill>
              <a:ea typeface="Osaka"/>
              <a:cs typeface="Osak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116632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ДюрАллой</a:t>
            </a:r>
            <a:endParaRPr lang="ru-RU" sz="4400" i="1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1"/>
          <p:cNvPicPr>
            <a:picLocks noChangeAspect="1" noChangeArrowheads="1"/>
          </p:cNvPicPr>
          <p:nvPr/>
        </p:nvPicPr>
        <p:blipFill>
          <a:blip r:embed="rId3" cstate="print"/>
          <a:srcRect t="14925" r="439" b="40298"/>
          <a:stretch>
            <a:fillRect/>
          </a:stretch>
        </p:blipFill>
        <p:spPr bwMode="auto">
          <a:xfrm>
            <a:off x="0" y="2057400"/>
            <a:ext cx="9144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4" descr="window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588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Text Box 45"/>
          <p:cNvSpPr txBox="1">
            <a:spLocks noChangeArrowheads="1"/>
          </p:cNvSpPr>
          <p:nvPr/>
        </p:nvSpPr>
        <p:spPr bwMode="auto">
          <a:xfrm>
            <a:off x="254000" y="1566863"/>
            <a:ext cx="7085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b="1" dirty="0" err="1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ДюрАллой</a:t>
            </a:r>
            <a:r>
              <a:rPr lang="ru-RU" sz="1800" b="1" dirty="0" smtClean="0">
                <a:latin typeface="Century Gothic" pitchFamily="34" charset="0"/>
                <a:ea typeface="Osaka"/>
                <a:cs typeface="Osaka"/>
              </a:rPr>
              <a:t>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восстановил основной гребной вал на корабле</a:t>
            </a:r>
            <a:endParaRPr lang="en-US" sz="1800" b="1" dirty="0">
              <a:solidFill>
                <a:srgbClr val="0033CC"/>
              </a:solidFill>
              <a:ea typeface="Osaka"/>
              <a:cs typeface="Osaka"/>
            </a:endParaRPr>
          </a:p>
        </p:txBody>
      </p:sp>
      <p:sp>
        <p:nvSpPr>
          <p:cNvPr id="23559" name="Text Box 9"/>
          <p:cNvSpPr txBox="1">
            <a:spLocks noChangeArrowheads="1"/>
          </p:cNvSpPr>
          <p:nvPr/>
        </p:nvSpPr>
        <p:spPr bwMode="auto">
          <a:xfrm>
            <a:off x="-228600" y="5116513"/>
            <a:ext cx="91741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15 метров в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длину</a:t>
            </a:r>
            <a:r>
              <a:rPr lang="en-US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                             </a:t>
            </a:r>
            <a:r>
              <a:rPr lang="ru-RU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0,8 м  диаметр</a:t>
            </a:r>
            <a:r>
              <a:rPr lang="en-US" sz="1800" dirty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		50 </a:t>
            </a:r>
            <a:r>
              <a:rPr lang="ru-RU" sz="20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тонн!</a:t>
            </a:r>
            <a:r>
              <a:rPr lang="en-US" sz="1800" dirty="0" smtClean="0">
                <a:solidFill>
                  <a:srgbClr val="0033CC"/>
                </a:solidFill>
                <a:latin typeface="Century Gothic" pitchFamily="34" charset="0"/>
                <a:ea typeface="Osaka"/>
                <a:cs typeface="Osaka"/>
              </a:rPr>
              <a:t> </a:t>
            </a:r>
            <a:endParaRPr lang="en-US" sz="1800" dirty="0">
              <a:solidFill>
                <a:srgbClr val="0033CC"/>
              </a:solidFill>
              <a:latin typeface="Century Gothic" pitchFamily="34" charset="0"/>
              <a:ea typeface="Osaka"/>
              <a:cs typeface="Osak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7544" y="116632"/>
            <a:ext cx="360707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i="1" dirty="0" err="1" smtClean="0">
                <a:solidFill>
                  <a:srgbClr val="00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haroni" pitchFamily="2" charset="-79"/>
              </a:rPr>
              <a:t>ДюрАллой</a:t>
            </a:r>
            <a:endParaRPr lang="ru-RU" sz="4400" i="1" dirty="0" smtClean="0">
              <a:solidFill>
                <a:srgbClr val="0066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haroni" pitchFamily="2" charset="-79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1174</Words>
  <Application>Microsoft Office PowerPoint</Application>
  <PresentationFormat>Экран (4:3)</PresentationFormat>
  <Paragraphs>308</Paragraphs>
  <Slides>58</Slides>
  <Notes>57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2010-12-02T18:16:40Z</dcterms:created>
  <dcterms:modified xsi:type="dcterms:W3CDTF">2011-06-10T07:23:31Z</dcterms:modified>
</cp:coreProperties>
</file>